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0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2" r:id="rId17"/>
    <p:sldId id="271" r:id="rId18"/>
    <p:sldId id="274" r:id="rId19"/>
    <p:sldId id="273" r:id="rId20"/>
  </p:sldIdLst>
  <p:sldSz cx="12192000" cy="6858000"/>
  <p:notesSz cx="6858000" cy="9144000"/>
  <p:embeddedFontLst>
    <p:embeddedFont>
      <p:font typeface="Calibri Light" panose="020F0302020204030204" pitchFamily="34" charset="0"/>
      <p:regular r:id="rId21"/>
      <p:italic r:id="rId22"/>
    </p:embeddedFont>
    <p:embeddedFont>
      <p:font typeface="Calibri" panose="020F0502020204030204" pitchFamily="34" charset="0"/>
      <p:regular r:id="rId23"/>
      <p:bold r:id="rId24"/>
      <p:italic r:id="rId25"/>
      <p:boldItalic r:id="rId26"/>
    </p:embeddedFont>
    <p:embeddedFont>
      <p:font typeface="Myriad Pro" panose="020B0503030403020204" pitchFamily="34" charset="0"/>
      <p:regular r:id="rId27"/>
      <p:bold r:id="rId28"/>
      <p:italic r:id="rId29"/>
      <p:boldItalic r:id="rId3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71" d="100"/>
          <a:sy n="71" d="100"/>
        </p:scale>
        <p:origin x="72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font" Target="fonts/font10.fntdata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262C4-6EC3-4BAB-BB01-79F6254C0ED7}" type="datetimeFigureOut">
              <a:rPr lang="en-NZ" smtClean="0"/>
              <a:t>21/10/2019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5DF79-E2E2-4148-9574-AD18377653F8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8977145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262C4-6EC3-4BAB-BB01-79F6254C0ED7}" type="datetimeFigureOut">
              <a:rPr lang="en-NZ" smtClean="0"/>
              <a:t>21/10/2019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5DF79-E2E2-4148-9574-AD18377653F8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0384594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262C4-6EC3-4BAB-BB01-79F6254C0ED7}" type="datetimeFigureOut">
              <a:rPr lang="en-NZ" smtClean="0"/>
              <a:t>21/10/2019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5DF79-E2E2-4148-9574-AD18377653F8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5595984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262C4-6EC3-4BAB-BB01-79F6254C0ED7}" type="datetimeFigureOut">
              <a:rPr lang="en-NZ" smtClean="0"/>
              <a:t>21/10/2019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5DF79-E2E2-4148-9574-AD18377653F8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572395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262C4-6EC3-4BAB-BB01-79F6254C0ED7}" type="datetimeFigureOut">
              <a:rPr lang="en-NZ" smtClean="0"/>
              <a:t>21/10/2019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5DF79-E2E2-4148-9574-AD18377653F8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2727085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262C4-6EC3-4BAB-BB01-79F6254C0ED7}" type="datetimeFigureOut">
              <a:rPr lang="en-NZ" smtClean="0"/>
              <a:t>21/10/2019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5DF79-E2E2-4148-9574-AD18377653F8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94171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262C4-6EC3-4BAB-BB01-79F6254C0ED7}" type="datetimeFigureOut">
              <a:rPr lang="en-NZ" smtClean="0"/>
              <a:t>21/10/2019</a:t>
            </a:fld>
            <a:endParaRPr lang="en-N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5DF79-E2E2-4148-9574-AD18377653F8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4906628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262C4-6EC3-4BAB-BB01-79F6254C0ED7}" type="datetimeFigureOut">
              <a:rPr lang="en-NZ" smtClean="0"/>
              <a:t>21/10/2019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5DF79-E2E2-4148-9574-AD18377653F8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795369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262C4-6EC3-4BAB-BB01-79F6254C0ED7}" type="datetimeFigureOut">
              <a:rPr lang="en-NZ" smtClean="0"/>
              <a:t>21/10/2019</a:t>
            </a:fld>
            <a:endParaRPr lang="en-N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5DF79-E2E2-4148-9574-AD18377653F8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42623935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262C4-6EC3-4BAB-BB01-79F6254C0ED7}" type="datetimeFigureOut">
              <a:rPr lang="en-NZ" smtClean="0"/>
              <a:t>21/10/2019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5DF79-E2E2-4148-9574-AD18377653F8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3133861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262C4-6EC3-4BAB-BB01-79F6254C0ED7}" type="datetimeFigureOut">
              <a:rPr lang="en-NZ" smtClean="0"/>
              <a:t>21/10/2019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5DF79-E2E2-4148-9574-AD18377653F8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4283354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5262C4-6EC3-4BAB-BB01-79F6254C0ED7}" type="datetimeFigureOut">
              <a:rPr lang="en-NZ" smtClean="0"/>
              <a:t>21/10/2019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75DF79-E2E2-4148-9574-AD18377653F8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580368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860761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97031" y="2436347"/>
            <a:ext cx="6086573" cy="21031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Myriad Pro" panose="020B0503030403020204" pitchFamily="34" charset="0"/>
              </a:rPr>
              <a:t>John </a:t>
            </a:r>
            <a:r>
              <a:rPr lang="en-US" sz="2800" b="1" dirty="0" smtClean="0">
                <a:solidFill>
                  <a:schemeClr val="bg1"/>
                </a:solidFill>
                <a:latin typeface="Myriad Pro" panose="020B0503030403020204" pitchFamily="34" charset="0"/>
              </a:rPr>
              <a:t>14:7-11</a:t>
            </a:r>
          </a:p>
          <a:p>
            <a:endParaRPr lang="en-US" sz="2800" b="1" baseline="300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yriad Pro" panose="020B0503030403020204" pitchFamily="34" charset="0"/>
            </a:endParaRPr>
          </a:p>
          <a:p>
            <a:r>
              <a:rPr lang="en-US" sz="2800" b="1" baseline="30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anose="020B0503030403020204" pitchFamily="34" charset="0"/>
              </a:rPr>
              <a:t>11</a:t>
            </a:r>
            <a:r>
              <a:rPr lang="en-US" sz="2800" b="1" baseline="30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anose="020B0503030403020204" pitchFamily="34" charset="0"/>
              </a:rPr>
              <a:t> </a:t>
            </a:r>
            <a:r>
              <a: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anose="020B0503030403020204" pitchFamily="34" charset="0"/>
              </a:rPr>
              <a:t>Believe Me that I am in the Father and the Father is in Me; otherwise believe because of the works themselves</a:t>
            </a:r>
            <a:r>
              <a:rPr lang="en-US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anose="020B0503030403020204" pitchFamily="34" charset="0"/>
              </a:rPr>
              <a:t>.</a:t>
            </a:r>
            <a:endParaRPr 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72492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97031" y="2149089"/>
            <a:ext cx="608657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anose="020B0503030403020204" pitchFamily="34" charset="0"/>
              </a:rPr>
              <a:t>Q: Why is this so important? </a:t>
            </a:r>
            <a:endParaRPr lang="en-US" sz="28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yriad Pro" panose="020B0503030403020204" pitchFamily="34" charset="0"/>
            </a:endParaRPr>
          </a:p>
          <a:p>
            <a:endParaRPr lang="en-NZ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yriad Pro" panose="020B0503030403020204" pitchFamily="34" charset="0"/>
            </a:endParaRPr>
          </a:p>
          <a:p>
            <a:r>
              <a:rPr lang="en-US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anose="020B0503030403020204" pitchFamily="34" charset="0"/>
              </a:rPr>
              <a:t>A</a:t>
            </a:r>
            <a:r>
              <a: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anose="020B0503030403020204" pitchFamily="34" charset="0"/>
              </a:rPr>
              <a:t>: Because when He opens His mouth and starts to preach His Father’s Truth, everything we truly believe will be exposed for what it is - Truth or Lie.</a:t>
            </a:r>
            <a:endParaRPr lang="en-NZ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28562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97031" y="3010864"/>
            <a:ext cx="608657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Myriad Pro" panose="020B0503030403020204" pitchFamily="34" charset="0"/>
              </a:rPr>
              <a:t>Point 2: Our reference point for Jesus comes only by Revelation of the Spirit</a:t>
            </a:r>
            <a:endParaRPr lang="en-NZ" sz="2800" dirty="0">
              <a:solidFill>
                <a:schemeClr val="bg1"/>
              </a:solidFill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56494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97031" y="2364533"/>
            <a:ext cx="6086573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anose="020B0503030403020204" pitchFamily="34" charset="0"/>
              </a:rPr>
              <a:t>John </a:t>
            </a:r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anose="020B0503030403020204" pitchFamily="34" charset="0"/>
              </a:rPr>
              <a:t>6:45</a:t>
            </a:r>
          </a:p>
          <a:p>
            <a:r>
              <a:rPr lang="en-US" sz="2800" b="1" baseline="30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anose="020B0503030403020204" pitchFamily="34" charset="0"/>
              </a:rPr>
              <a:t>45 </a:t>
            </a:r>
            <a:r>
              <a: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anose="020B0503030403020204" pitchFamily="34" charset="0"/>
              </a:rPr>
              <a:t>It is written in the prophets, ‘</a:t>
            </a:r>
            <a:r>
              <a:rPr lang="en-US" sz="2800" cap="small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anose="020B0503030403020204" pitchFamily="34" charset="0"/>
              </a:rPr>
              <a:t>And they shall all be</a:t>
            </a:r>
            <a:r>
              <a: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anose="020B0503030403020204" pitchFamily="34" charset="0"/>
              </a:rPr>
              <a:t> </a:t>
            </a:r>
            <a:r>
              <a:rPr lang="en-US" sz="2800" cap="small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anose="020B0503030403020204" pitchFamily="34" charset="0"/>
              </a:rPr>
              <a:t>taught of God</a:t>
            </a:r>
            <a:r>
              <a: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anose="020B0503030403020204" pitchFamily="34" charset="0"/>
              </a:rPr>
              <a:t>.’ Everyone who has heard and learned from the Father, comes to Me.</a:t>
            </a:r>
            <a:endParaRPr lang="en-NZ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40373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40470" y="856428"/>
            <a:ext cx="6086573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anose="020B0503030403020204" pitchFamily="34" charset="0"/>
              </a:rPr>
              <a:t>John </a:t>
            </a:r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anose="020B0503030403020204" pitchFamily="34" charset="0"/>
              </a:rPr>
              <a:t>6:35-42</a:t>
            </a:r>
          </a:p>
          <a:p>
            <a:r>
              <a:rPr lang="en-US" sz="2800" b="1" baseline="30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anose="020B0503030403020204" pitchFamily="34" charset="0"/>
              </a:rPr>
              <a:t>35 </a:t>
            </a:r>
            <a:r>
              <a: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anose="020B0503030403020204" pitchFamily="34" charset="0"/>
              </a:rPr>
              <a:t>Jesus said to them, “I am the bread of life; he who comes to Me will not hunger, and he who believes in Me will never thirst. </a:t>
            </a:r>
            <a:r>
              <a:rPr lang="en-US" sz="2800" b="1" baseline="30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anose="020B0503030403020204" pitchFamily="34" charset="0"/>
              </a:rPr>
              <a:t>36 </a:t>
            </a:r>
            <a:r>
              <a: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anose="020B0503030403020204" pitchFamily="34" charset="0"/>
              </a:rPr>
              <a:t>But I said to you that you have seen Me, and yet do not believe. </a:t>
            </a:r>
            <a:r>
              <a:rPr lang="en-US" sz="2800" b="1" baseline="30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anose="020B0503030403020204" pitchFamily="34" charset="0"/>
              </a:rPr>
              <a:t>37 </a:t>
            </a:r>
            <a:r>
              <a: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anose="020B0503030403020204" pitchFamily="34" charset="0"/>
              </a:rPr>
              <a:t>All that the Father gives Me will come to Me, and the one who comes to Me I will certainly not cast out. </a:t>
            </a:r>
            <a:r>
              <a:rPr lang="en-US" sz="2800" b="1" baseline="30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anose="020B0503030403020204" pitchFamily="34" charset="0"/>
              </a:rPr>
              <a:t>38 </a:t>
            </a:r>
            <a:r>
              <a: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anose="020B0503030403020204" pitchFamily="34" charset="0"/>
              </a:rPr>
              <a:t>For I have come down from heaven, not to do My own will, but the will of Him who sent Me. </a:t>
            </a:r>
          </a:p>
        </p:txBody>
      </p:sp>
    </p:spTree>
    <p:extLst>
      <p:ext uri="{BB962C8B-B14F-4D97-AF65-F5344CB8AC3E}">
        <p14:creationId xmlns:p14="http://schemas.microsoft.com/office/powerpoint/2010/main" val="28061745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40470" y="856428"/>
            <a:ext cx="6086573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anose="020B0503030403020204" pitchFamily="34" charset="0"/>
              </a:rPr>
              <a:t>John </a:t>
            </a:r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anose="020B0503030403020204" pitchFamily="34" charset="0"/>
              </a:rPr>
              <a:t>6:35-42</a:t>
            </a:r>
          </a:p>
          <a:p>
            <a:r>
              <a:rPr lang="en-US" sz="2800" b="1" baseline="30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anose="020B0503030403020204" pitchFamily="34" charset="0"/>
              </a:rPr>
              <a:t>39</a:t>
            </a:r>
            <a:r>
              <a:rPr lang="en-US" sz="2800" b="1" baseline="30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anose="020B0503030403020204" pitchFamily="34" charset="0"/>
              </a:rPr>
              <a:t> </a:t>
            </a:r>
            <a:r>
              <a: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anose="020B0503030403020204" pitchFamily="34" charset="0"/>
              </a:rPr>
              <a:t>This is the will of Him who sent Me, that of all that He has given Me I lose nothing, but raise it up on the last day. </a:t>
            </a:r>
            <a:r>
              <a:rPr lang="en-US" sz="2800" b="1" baseline="30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anose="020B0503030403020204" pitchFamily="34" charset="0"/>
              </a:rPr>
              <a:t>40 </a:t>
            </a:r>
            <a:r>
              <a: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anose="020B0503030403020204" pitchFamily="34" charset="0"/>
              </a:rPr>
              <a:t>For this is the will of My Father, that everyone who beholds the Son and believes in Him will have eternal life, and I Myself will raise him up on the last day.”</a:t>
            </a:r>
          </a:p>
          <a:p>
            <a:r>
              <a:rPr lang="en-US" sz="2800" b="1" baseline="30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anose="020B0503030403020204" pitchFamily="34" charset="0"/>
              </a:rPr>
              <a:t>41</a:t>
            </a:r>
            <a:r>
              <a:rPr lang="en-US" sz="2800" b="1" baseline="30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anose="020B0503030403020204" pitchFamily="34" charset="0"/>
              </a:rPr>
              <a:t> </a:t>
            </a:r>
            <a:r>
              <a: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anose="020B0503030403020204" pitchFamily="34" charset="0"/>
              </a:rPr>
              <a:t>Therefore the Jews were grumbling about Him, because He said, “I am the bread that came down out of heaven.” </a:t>
            </a:r>
          </a:p>
        </p:txBody>
      </p:sp>
    </p:spTree>
    <p:extLst>
      <p:ext uri="{BB962C8B-B14F-4D97-AF65-F5344CB8AC3E}">
        <p14:creationId xmlns:p14="http://schemas.microsoft.com/office/powerpoint/2010/main" val="21753725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40470" y="2220904"/>
            <a:ext cx="6086573" cy="25340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anose="020B0503030403020204" pitchFamily="34" charset="0"/>
              </a:rPr>
              <a:t>John </a:t>
            </a:r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anose="020B0503030403020204" pitchFamily="34" charset="0"/>
              </a:rPr>
              <a:t>6:35-42</a:t>
            </a:r>
          </a:p>
          <a:p>
            <a:endParaRPr lang="en-US" sz="2800" b="1" baseline="300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yriad Pro" panose="020B0503030403020204" pitchFamily="34" charset="0"/>
            </a:endParaRPr>
          </a:p>
          <a:p>
            <a:r>
              <a:rPr lang="en-US" sz="2800" b="1" baseline="30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anose="020B0503030403020204" pitchFamily="34" charset="0"/>
              </a:rPr>
              <a:t>42</a:t>
            </a:r>
            <a:r>
              <a:rPr lang="en-US" sz="2800" b="1" baseline="30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anose="020B0503030403020204" pitchFamily="34" charset="0"/>
              </a:rPr>
              <a:t> </a:t>
            </a:r>
            <a:r>
              <a: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anose="020B0503030403020204" pitchFamily="34" charset="0"/>
              </a:rPr>
              <a:t>They were saying, “Is not this Jesus, the son of Joseph, whose father and mother we know? How does He now say, ‘I have come down out of heaven’?”</a:t>
            </a:r>
          </a:p>
        </p:txBody>
      </p:sp>
    </p:spTree>
    <p:extLst>
      <p:ext uri="{BB962C8B-B14F-4D97-AF65-F5344CB8AC3E}">
        <p14:creationId xmlns:p14="http://schemas.microsoft.com/office/powerpoint/2010/main" val="30329339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40470" y="2795420"/>
            <a:ext cx="608657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anose="020B0503030403020204" pitchFamily="34" charset="0"/>
              </a:rPr>
              <a:t>Point 3: We can never 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anose="020B0503030403020204" pitchFamily="34" charset="0"/>
              </a:rPr>
              <a:t>BELIEVE</a:t>
            </a:r>
            <a:r>
              <a: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anose="020B0503030403020204" pitchFamily="34" charset="0"/>
              </a:rPr>
              <a:t> in what He says, unless we have a Revelation of 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anose="020B0503030403020204" pitchFamily="34" charset="0"/>
              </a:rPr>
              <a:t>who He is.</a:t>
            </a:r>
          </a:p>
        </p:txBody>
      </p:sp>
    </p:spTree>
    <p:extLst>
      <p:ext uri="{BB962C8B-B14F-4D97-AF65-F5344CB8AC3E}">
        <p14:creationId xmlns:p14="http://schemas.microsoft.com/office/powerpoint/2010/main" val="401384389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40470" y="3010864"/>
            <a:ext cx="608657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NZ" sz="2800" dirty="0">
                <a:solidFill>
                  <a:schemeClr val="bg1"/>
                </a:solidFill>
                <a:latin typeface="Myriad Pro" panose="020B0503030403020204" pitchFamily="34" charset="0"/>
              </a:rPr>
              <a:t>One is ACQUIRED by man’s ability, the other is GIVEN through God’s power.</a:t>
            </a:r>
          </a:p>
        </p:txBody>
      </p:sp>
    </p:spTree>
    <p:extLst>
      <p:ext uri="{BB962C8B-B14F-4D97-AF65-F5344CB8AC3E}">
        <p14:creationId xmlns:p14="http://schemas.microsoft.com/office/powerpoint/2010/main" val="186564303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40470" y="1933646"/>
            <a:ext cx="6086573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NZ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anose="020B0503030403020204" pitchFamily="34" charset="0"/>
              </a:rPr>
              <a:t>Galatians </a:t>
            </a:r>
            <a:r>
              <a:rPr lang="en-NZ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anose="020B0503030403020204" pitchFamily="34" charset="0"/>
              </a:rPr>
              <a:t>1:11-12</a:t>
            </a:r>
          </a:p>
          <a:p>
            <a:r>
              <a:rPr lang="en-US" sz="2800" b="1" baseline="30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anose="020B0503030403020204" pitchFamily="34" charset="0"/>
              </a:rPr>
              <a:t>11 </a:t>
            </a:r>
            <a:r>
              <a: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anose="020B0503030403020204" pitchFamily="34" charset="0"/>
              </a:rPr>
              <a:t>For I would have you know, </a:t>
            </a:r>
            <a:endParaRPr lang="en-US" sz="28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yriad Pro" panose="020B0503030403020204" pitchFamily="34" charset="0"/>
            </a:endParaRPr>
          </a:p>
          <a:p>
            <a:r>
              <a:rPr lang="en-US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anose="020B0503030403020204" pitchFamily="34" charset="0"/>
              </a:rPr>
              <a:t>brethren</a:t>
            </a:r>
            <a:r>
              <a: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anose="020B0503030403020204" pitchFamily="34" charset="0"/>
              </a:rPr>
              <a:t>, that the gospel which was preached by me is not according to man. </a:t>
            </a:r>
            <a:r>
              <a:rPr lang="en-US" sz="2800" b="1" baseline="30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anose="020B0503030403020204" pitchFamily="34" charset="0"/>
              </a:rPr>
              <a:t>12 </a:t>
            </a:r>
            <a:r>
              <a: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anose="020B0503030403020204" pitchFamily="34" charset="0"/>
              </a:rPr>
              <a:t>For I neither received it from man, nor was I taught it, but </a:t>
            </a:r>
            <a:r>
              <a:rPr lang="en-US" sz="28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anose="020B0503030403020204" pitchFamily="34" charset="0"/>
              </a:rPr>
              <a:t>I received it</a:t>
            </a:r>
            <a:r>
              <a: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anose="020B0503030403020204" pitchFamily="34" charset="0"/>
              </a:rPr>
              <a:t> through a revelation of Jesus Christ.</a:t>
            </a:r>
            <a:endParaRPr lang="en-NZ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26240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40470" y="1071871"/>
            <a:ext cx="5351283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i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anose="020B0503030403020204" pitchFamily="34" charset="0"/>
              </a:rPr>
              <a:t>John 6:14-15</a:t>
            </a:r>
          </a:p>
          <a:p>
            <a:r>
              <a:rPr lang="en-US" sz="2800" b="1" i="0" baseline="30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anose="020B0503030403020204" pitchFamily="34" charset="0"/>
              </a:rPr>
              <a:t>14 </a:t>
            </a:r>
            <a:r>
              <a:rPr lang="en-US" sz="2800" b="0" i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anose="020B0503030403020204" pitchFamily="34" charset="0"/>
              </a:rPr>
              <a:t>Therefore when the people saw the sign which He had performed, they said, “This is truly the Prophet who is to come into the world.”</a:t>
            </a:r>
          </a:p>
          <a:p>
            <a:endParaRPr lang="en-US" sz="2800" b="0" i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yriad Pro" panose="020B0503030403020204" pitchFamily="34" charset="0"/>
            </a:endParaRPr>
          </a:p>
          <a:p>
            <a:r>
              <a:rPr lang="en-US" sz="2800" b="1" i="0" baseline="30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anose="020B0503030403020204" pitchFamily="34" charset="0"/>
              </a:rPr>
              <a:t>15 </a:t>
            </a:r>
            <a:r>
              <a:rPr lang="en-US" sz="2800" b="0" i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anose="020B0503030403020204" pitchFamily="34" charset="0"/>
              </a:rPr>
              <a:t>So Jesus, perceiving that they were intending to come and take Him by force to make Him king, withdrew again to the mountain by Himself alone.</a:t>
            </a:r>
            <a:endParaRPr lang="en-US" sz="2800" b="0" i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98424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40470" y="1071871"/>
            <a:ext cx="5351283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anose="020B0503030403020204" pitchFamily="34" charset="0"/>
              </a:rPr>
              <a:t>2 Key observations </a:t>
            </a:r>
            <a:endParaRPr lang="en-NZ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yriad Pro" panose="020B0503030403020204" pitchFamily="34" charset="0"/>
            </a:endParaRPr>
          </a:p>
          <a:p>
            <a:r>
              <a: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anose="020B0503030403020204" pitchFamily="34" charset="0"/>
              </a:rPr>
              <a:t> </a:t>
            </a:r>
            <a:endParaRPr lang="en-NZ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yriad Pro" panose="020B0503030403020204" pitchFamily="34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anose="020B0503030403020204" pitchFamily="34" charset="0"/>
              </a:rPr>
              <a:t>The people </a:t>
            </a:r>
            <a:r>
              <a: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anose="020B0503030403020204" pitchFamily="34" charset="0"/>
              </a:rPr>
              <a:t>have a reference point for one who is coming - the Prophet......but how accurate was THEIR REFERENCE POINT for the PROPHET</a:t>
            </a:r>
            <a:r>
              <a:rPr lang="en-US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anose="020B0503030403020204" pitchFamily="34" charset="0"/>
              </a:rPr>
              <a:t>!</a:t>
            </a:r>
            <a:endParaRPr lang="en-NZ" sz="28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yriad Pro" panose="020B0503030403020204" pitchFamily="34" charset="0"/>
            </a:endParaRPr>
          </a:p>
          <a:p>
            <a:pPr marL="514350" indent="-514350">
              <a:buFont typeface="+mj-lt"/>
              <a:buAutoNum type="arabicPeriod"/>
            </a:pPr>
            <a:endParaRPr lang="en-NZ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yriad Pro" panose="020B0503030403020204" pitchFamily="34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anose="020B0503030403020204" pitchFamily="34" charset="0"/>
              </a:rPr>
              <a:t>The </a:t>
            </a:r>
            <a:r>
              <a: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anose="020B0503030403020204" pitchFamily="34" charset="0"/>
              </a:rPr>
              <a:t>people are determined to make Jesus - the Prophet, king - NEX WEEK!</a:t>
            </a:r>
            <a:endParaRPr lang="en-NZ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85827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40470" y="2149089"/>
            <a:ext cx="535128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anose="020B0503030403020204" pitchFamily="34" charset="0"/>
              </a:rPr>
              <a:t>REMIND </a:t>
            </a:r>
            <a:r>
              <a:rPr lang="en-US" sz="28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anose="020B0503030403020204" pitchFamily="34" charset="0"/>
              </a:rPr>
              <a:t>US</a:t>
            </a:r>
            <a:r>
              <a:rPr lang="en-US" sz="28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anose="020B0503030403020204" pitchFamily="34" charset="0"/>
              </a:rPr>
              <a:t>: the Entire Context for John 6 is “Jesus is to be OUR </a:t>
            </a:r>
            <a:r>
              <a:rPr lang="en-US" sz="28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anose="020B0503030403020204" pitchFamily="34" charset="0"/>
              </a:rPr>
              <a:t>SOURCE</a:t>
            </a:r>
          </a:p>
          <a:p>
            <a:endParaRPr lang="en-NZ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yriad Pro" panose="020B0503030403020204" pitchFamily="34" charset="0"/>
            </a:endParaRPr>
          </a:p>
          <a:p>
            <a:r>
              <a:rPr lang="en-US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anose="020B0503030403020204" pitchFamily="34" charset="0"/>
              </a:rPr>
              <a:t>KEY </a:t>
            </a:r>
            <a:r>
              <a:rPr lang="en-US" sz="28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anose="020B0503030403020204" pitchFamily="34" charset="0"/>
              </a:rPr>
              <a:t>SCRIPTURE</a:t>
            </a:r>
            <a:r>
              <a:rPr lang="en-US" sz="28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anose="020B0503030403020204" pitchFamily="34" charset="0"/>
              </a:rPr>
              <a:t>: This is the work of God, that you believe in Him whom He has sent</a:t>
            </a:r>
            <a:endParaRPr lang="en-NZ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57287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40470" y="2795420"/>
            <a:ext cx="535128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anose="020B0503030403020204" pitchFamily="34" charset="0"/>
              </a:rPr>
              <a:t>The Key: </a:t>
            </a:r>
            <a:r>
              <a:rPr lang="en-US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anose="020B0503030403020204" pitchFamily="34" charset="0"/>
              </a:rPr>
              <a:t>Their </a:t>
            </a:r>
            <a:r>
              <a: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anose="020B0503030403020204" pitchFamily="34" charset="0"/>
              </a:rPr>
              <a:t>reference for what He would 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anose="020B0503030403020204" pitchFamily="34" charset="0"/>
              </a:rPr>
              <a:t>Do</a:t>
            </a:r>
            <a:r>
              <a: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anose="020B0503030403020204" pitchFamily="34" charset="0"/>
              </a:rPr>
              <a:t>, not who He would </a:t>
            </a:r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anose="020B0503030403020204" pitchFamily="34" charset="0"/>
              </a:rPr>
              <a:t>BE</a:t>
            </a:r>
            <a:r>
              <a:rPr lang="en-US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anose="020B0503030403020204" pitchFamily="34" charset="0"/>
              </a:rPr>
              <a:t> (BONDSERVANT) 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anose="020B0503030403020204" pitchFamily="34" charset="0"/>
              </a:rPr>
              <a:t>and SAY!</a:t>
            </a:r>
            <a:endParaRPr lang="en-NZ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85176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40470" y="2149089"/>
            <a:ext cx="535128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anose="020B0503030403020204" pitchFamily="34" charset="0"/>
              </a:rPr>
              <a:t>John </a:t>
            </a:r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anose="020B0503030403020204" pitchFamily="34" charset="0"/>
              </a:rPr>
              <a:t>4:25</a:t>
            </a:r>
          </a:p>
          <a:p>
            <a:r>
              <a:rPr lang="en-US" sz="2800" dirty="0">
                <a:solidFill>
                  <a:schemeClr val="bg1"/>
                </a:solidFill>
                <a:latin typeface="Myriad Pro" panose="020B0503030403020204" pitchFamily="34" charset="0"/>
              </a:rPr>
              <a:t>The woman </a:t>
            </a:r>
            <a:r>
              <a:rPr lang="en-US" sz="2800" dirty="0" smtClean="0">
                <a:solidFill>
                  <a:schemeClr val="bg1"/>
                </a:solidFill>
                <a:latin typeface="Myriad Pro" panose="020B0503030403020204" pitchFamily="34" charset="0"/>
              </a:rPr>
              <a:t>said </a:t>
            </a:r>
            <a:r>
              <a:rPr lang="en-US" sz="2800" dirty="0">
                <a:solidFill>
                  <a:schemeClr val="bg1"/>
                </a:solidFill>
                <a:latin typeface="Myriad Pro" panose="020B0503030403020204" pitchFamily="34" charset="0"/>
              </a:rPr>
              <a:t>to Him, “I know that Messiah is coming (He who is called Christ); when that One comes, He will declare all things to us.”</a:t>
            </a:r>
            <a:endParaRPr lang="en-NZ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63474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40470" y="2579976"/>
            <a:ext cx="535128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anose="020B0503030403020204" pitchFamily="34" charset="0"/>
              </a:rPr>
              <a:t>Point 1: Signs and Wonders are not the reference point for Jesus being the Prophet, 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anose="020B0503030403020204" pitchFamily="34" charset="0"/>
              </a:rPr>
              <a:t>Believing in who He is, </a:t>
            </a:r>
            <a:r>
              <a: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anose="020B0503030403020204" pitchFamily="34" charset="0"/>
              </a:rPr>
              <a:t>is.</a:t>
            </a:r>
            <a:endParaRPr lang="en-NZ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4463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97031" y="1718202"/>
            <a:ext cx="5351283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Myriad Pro" panose="020B0503030403020204" pitchFamily="34" charset="0"/>
              </a:rPr>
              <a:t>John </a:t>
            </a:r>
            <a:r>
              <a:rPr lang="en-US" sz="2800" b="1" dirty="0" smtClean="0">
                <a:solidFill>
                  <a:schemeClr val="bg1"/>
                </a:solidFill>
                <a:latin typeface="Myriad Pro" panose="020B0503030403020204" pitchFamily="34" charset="0"/>
              </a:rPr>
              <a:t>14:7-11</a:t>
            </a:r>
          </a:p>
          <a:p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anose="020B0503030403020204" pitchFamily="34" charset="0"/>
              </a:rPr>
              <a:t>Oneness with the Father</a:t>
            </a:r>
          </a:p>
          <a:p>
            <a:r>
              <a:rPr lang="en-US" sz="2800" b="1" baseline="30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anose="020B0503030403020204" pitchFamily="34" charset="0"/>
              </a:rPr>
              <a:t>7 </a:t>
            </a:r>
            <a:r>
              <a: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anose="020B0503030403020204" pitchFamily="34" charset="0"/>
              </a:rPr>
              <a:t>If you had known Me, you would have known My Father also; from now on you know Him, and have seen Him.”</a:t>
            </a:r>
          </a:p>
          <a:p>
            <a:r>
              <a:rPr lang="en-US" sz="2800" b="1" baseline="30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anose="020B0503030403020204" pitchFamily="34" charset="0"/>
              </a:rPr>
              <a:t>8 </a:t>
            </a:r>
            <a:r>
              <a: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anose="020B0503030403020204" pitchFamily="34" charset="0"/>
              </a:rPr>
              <a:t>Philip </a:t>
            </a:r>
            <a:r>
              <a:rPr lang="en-US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anose="020B0503030403020204" pitchFamily="34" charset="0"/>
              </a:rPr>
              <a:t>said </a:t>
            </a:r>
            <a:r>
              <a: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anose="020B0503030403020204" pitchFamily="34" charset="0"/>
              </a:rPr>
              <a:t>to Him, “Lord, show us the Father, and it is enough for us.” </a:t>
            </a:r>
            <a:endParaRPr lang="en-NZ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11398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97031" y="1071871"/>
            <a:ext cx="6086573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Myriad Pro" panose="020B0503030403020204" pitchFamily="34" charset="0"/>
              </a:rPr>
              <a:t>John </a:t>
            </a:r>
            <a:r>
              <a:rPr lang="en-US" sz="2800" b="1" dirty="0" smtClean="0">
                <a:solidFill>
                  <a:schemeClr val="bg1"/>
                </a:solidFill>
                <a:latin typeface="Myriad Pro" panose="020B0503030403020204" pitchFamily="34" charset="0"/>
              </a:rPr>
              <a:t>14:7-11</a:t>
            </a:r>
          </a:p>
          <a:p>
            <a:r>
              <a:rPr lang="en-US" sz="2800" b="1" baseline="30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anose="020B0503030403020204" pitchFamily="34" charset="0"/>
              </a:rPr>
              <a:t>9</a:t>
            </a:r>
            <a:r>
              <a:rPr lang="en-US" sz="2800" b="1" baseline="30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anose="020B0503030403020204" pitchFamily="34" charset="0"/>
              </a:rPr>
              <a:t> </a:t>
            </a:r>
            <a:r>
              <a: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anose="020B0503030403020204" pitchFamily="34" charset="0"/>
              </a:rPr>
              <a:t>Jesus </a:t>
            </a:r>
            <a:r>
              <a:rPr lang="en-US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anose="020B0503030403020204" pitchFamily="34" charset="0"/>
              </a:rPr>
              <a:t>said </a:t>
            </a:r>
            <a:r>
              <a: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anose="020B0503030403020204" pitchFamily="34" charset="0"/>
              </a:rPr>
              <a:t>to him, “Have I been so long with you, and </a:t>
            </a:r>
            <a:r>
              <a:rPr lang="en-US" sz="28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anose="020B0503030403020204" pitchFamily="34" charset="0"/>
              </a:rPr>
              <a:t>yet</a:t>
            </a:r>
            <a:r>
              <a: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anose="020B0503030403020204" pitchFamily="34" charset="0"/>
              </a:rPr>
              <a:t> you have not </a:t>
            </a:r>
            <a:endParaRPr lang="en-US" sz="28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yriad Pro" panose="020B0503030403020204" pitchFamily="34" charset="0"/>
            </a:endParaRPr>
          </a:p>
          <a:p>
            <a:r>
              <a:rPr lang="en-US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anose="020B0503030403020204" pitchFamily="34" charset="0"/>
              </a:rPr>
              <a:t>come </a:t>
            </a:r>
            <a:r>
              <a: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anose="020B0503030403020204" pitchFamily="34" charset="0"/>
              </a:rPr>
              <a:t>to know Me, Philip? He who has seen Me has seen the </a:t>
            </a:r>
            <a:r>
              <a:rPr lang="en-US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anose="020B0503030403020204" pitchFamily="34" charset="0"/>
              </a:rPr>
              <a:t>Father; how</a:t>
            </a:r>
            <a:r>
              <a: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anose="020B0503030403020204" pitchFamily="34" charset="0"/>
              </a:rPr>
              <a:t> </a:t>
            </a:r>
            <a:r>
              <a:rPr lang="en-US" sz="28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anose="020B0503030403020204" pitchFamily="34" charset="0"/>
              </a:rPr>
              <a:t>can</a:t>
            </a:r>
            <a:r>
              <a: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anose="020B0503030403020204" pitchFamily="34" charset="0"/>
              </a:rPr>
              <a:t> you say, ‘Show us the Father’? </a:t>
            </a:r>
            <a:r>
              <a:rPr lang="en-US" sz="2800" b="1" baseline="30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anose="020B0503030403020204" pitchFamily="34" charset="0"/>
              </a:rPr>
              <a:t>10 </a:t>
            </a:r>
            <a:r>
              <a: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anose="020B0503030403020204" pitchFamily="34" charset="0"/>
              </a:rPr>
              <a:t>Do you not believe that I am in the Father, and the Father is in Me? The words that I say to you I do not speak on My own initiative, but the Father abiding in Me does His works. </a:t>
            </a:r>
          </a:p>
        </p:txBody>
      </p:sp>
    </p:spTree>
    <p:extLst>
      <p:ext uri="{BB962C8B-B14F-4D97-AF65-F5344CB8AC3E}">
        <p14:creationId xmlns:p14="http://schemas.microsoft.com/office/powerpoint/2010/main" val="35674733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221</Words>
  <Application>Microsoft Office PowerPoint</Application>
  <PresentationFormat>Widescreen</PresentationFormat>
  <Paragraphs>45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4" baseType="lpstr">
      <vt:lpstr>Arial</vt:lpstr>
      <vt:lpstr>Calibri Light</vt:lpstr>
      <vt:lpstr>Calibri</vt:lpstr>
      <vt:lpstr>Myriad Pro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Rochelle Goring</dc:creator>
  <cp:lastModifiedBy>Rochelle Goring</cp:lastModifiedBy>
  <cp:revision>7</cp:revision>
  <dcterms:created xsi:type="dcterms:W3CDTF">2019-10-18T04:06:48Z</dcterms:created>
  <dcterms:modified xsi:type="dcterms:W3CDTF">2019-10-21T01:17:22Z</dcterms:modified>
</cp:coreProperties>
</file>