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7" r:id="rId2"/>
    <p:sldId id="330" r:id="rId3"/>
    <p:sldId id="275" r:id="rId4"/>
    <p:sldId id="257" r:id="rId5"/>
    <p:sldId id="324" r:id="rId6"/>
    <p:sldId id="312" r:id="rId7"/>
    <p:sldId id="259" r:id="rId8"/>
    <p:sldId id="291" r:id="rId9"/>
    <p:sldId id="331" r:id="rId10"/>
    <p:sldId id="332" r:id="rId11"/>
    <p:sldId id="334" r:id="rId12"/>
    <p:sldId id="333" r:id="rId13"/>
    <p:sldId id="335" r:id="rId14"/>
    <p:sldId id="278" r:id="rId15"/>
    <p:sldId id="347" r:id="rId16"/>
    <p:sldId id="365" r:id="rId17"/>
    <p:sldId id="350" r:id="rId18"/>
    <p:sldId id="346" r:id="rId19"/>
    <p:sldId id="345" r:id="rId20"/>
    <p:sldId id="265" r:id="rId21"/>
    <p:sldId id="327" r:id="rId22"/>
    <p:sldId id="353" r:id="rId23"/>
    <p:sldId id="286" r:id="rId24"/>
    <p:sldId id="340" r:id="rId25"/>
    <p:sldId id="288" r:id="rId26"/>
    <p:sldId id="305" r:id="rId27"/>
    <p:sldId id="3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02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20F2D-B041-C845-A28E-E70AC572E41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345DD6-9759-2242-BF7F-56CFF3D666BC}">
      <dgm:prSet phldrT="[Text]" custT="1"/>
      <dgm:spPr/>
      <dgm:t>
        <a:bodyPr/>
        <a:lstStyle/>
        <a:p>
          <a:r>
            <a:rPr lang="en-US" sz="2400" u="sng" dirty="0"/>
            <a:t>Cliff’s Feelings</a:t>
          </a:r>
          <a:r>
            <a:rPr lang="en-US" sz="2400" dirty="0"/>
            <a:t>: unhappy; devalued; humiliated</a:t>
          </a:r>
        </a:p>
      </dgm:t>
    </dgm:pt>
    <dgm:pt modelId="{F18ACC3B-749C-3440-835C-C907868F04A6}" type="parTrans" cxnId="{E8BC3A75-7E1D-6249-8CBE-EBFE95A4CFCD}">
      <dgm:prSet/>
      <dgm:spPr/>
      <dgm:t>
        <a:bodyPr/>
        <a:lstStyle/>
        <a:p>
          <a:endParaRPr lang="en-US"/>
        </a:p>
      </dgm:t>
    </dgm:pt>
    <dgm:pt modelId="{9DAD3C08-04A9-7D46-9C31-6CE3F14BB1B6}" type="sibTrans" cxnId="{E8BC3A75-7E1D-6249-8CBE-EBFE95A4CFCD}">
      <dgm:prSet/>
      <dgm:spPr/>
      <dgm:t>
        <a:bodyPr/>
        <a:lstStyle/>
        <a:p>
          <a:endParaRPr lang="en-US"/>
        </a:p>
      </dgm:t>
    </dgm:pt>
    <dgm:pt modelId="{0530F569-EF55-B34E-809C-E70E7D4A2489}">
      <dgm:prSet phldrT="[Text]" custT="1"/>
      <dgm:spPr/>
      <dgm:t>
        <a:bodyPr/>
        <a:lstStyle/>
        <a:p>
          <a:r>
            <a:rPr lang="en-US" sz="2400" u="sng" dirty="0"/>
            <a:t>Cliff’s Reactions</a:t>
          </a:r>
          <a:r>
            <a:rPr lang="en-US" sz="2400" dirty="0"/>
            <a:t>:</a:t>
          </a:r>
        </a:p>
        <a:p>
          <a:r>
            <a:rPr lang="en-US" sz="2400" dirty="0"/>
            <a:t>withdraws; negative; defensive</a:t>
          </a:r>
        </a:p>
      </dgm:t>
    </dgm:pt>
    <dgm:pt modelId="{68207260-D2CC-8C48-8FC9-7B7036926070}" type="parTrans" cxnId="{69CD654B-0EF0-C245-83B7-5B7C1B488FB2}">
      <dgm:prSet/>
      <dgm:spPr/>
      <dgm:t>
        <a:bodyPr/>
        <a:lstStyle/>
        <a:p>
          <a:endParaRPr lang="en-US"/>
        </a:p>
      </dgm:t>
    </dgm:pt>
    <dgm:pt modelId="{90F48A82-3DEE-7B44-ADB9-792C83BFB6B8}" type="sibTrans" cxnId="{69CD654B-0EF0-C245-83B7-5B7C1B488FB2}">
      <dgm:prSet/>
      <dgm:spPr/>
      <dgm:t>
        <a:bodyPr/>
        <a:lstStyle/>
        <a:p>
          <a:endParaRPr lang="en-US"/>
        </a:p>
      </dgm:t>
    </dgm:pt>
    <dgm:pt modelId="{34C9201F-5D6A-1B46-91A3-A527C2FD2C43}">
      <dgm:prSet phldrT="[Text]" custT="1"/>
      <dgm:spPr/>
      <dgm:t>
        <a:bodyPr/>
        <a:lstStyle/>
        <a:p>
          <a:r>
            <a:rPr lang="en-US" sz="2400" u="sng" dirty="0"/>
            <a:t>Jenni’s Feelings: </a:t>
          </a:r>
        </a:p>
        <a:p>
          <a:r>
            <a:rPr lang="en-US" sz="2400" u="none" dirty="0"/>
            <a:t>disconnected;</a:t>
          </a:r>
        </a:p>
        <a:p>
          <a:r>
            <a:rPr lang="en-US" sz="2400" u="none" dirty="0"/>
            <a:t>unloved</a:t>
          </a:r>
        </a:p>
      </dgm:t>
    </dgm:pt>
    <dgm:pt modelId="{94503398-D1D6-2F4D-AB8E-2C0BDA452CF2}" type="parTrans" cxnId="{1EC82171-31AB-2B45-8239-EE4B0B01B331}">
      <dgm:prSet/>
      <dgm:spPr/>
      <dgm:t>
        <a:bodyPr/>
        <a:lstStyle/>
        <a:p>
          <a:endParaRPr lang="en-US"/>
        </a:p>
      </dgm:t>
    </dgm:pt>
    <dgm:pt modelId="{CCF203E0-DA0E-CE4C-8EAD-0C4B265DA6DA}" type="sibTrans" cxnId="{1EC82171-31AB-2B45-8239-EE4B0B01B331}">
      <dgm:prSet/>
      <dgm:spPr/>
      <dgm:t>
        <a:bodyPr/>
        <a:lstStyle/>
        <a:p>
          <a:endParaRPr lang="en-US"/>
        </a:p>
      </dgm:t>
    </dgm:pt>
    <dgm:pt modelId="{D4FAE377-2757-E446-8FF3-25C299DFEE58}">
      <dgm:prSet phldrT="[Text]" custT="1"/>
      <dgm:spPr/>
      <dgm:t>
        <a:bodyPr/>
        <a:lstStyle/>
        <a:p>
          <a:r>
            <a:rPr lang="en-US" sz="2200" u="sng" dirty="0"/>
            <a:t>Jenni’s Reactions:</a:t>
          </a:r>
          <a:endParaRPr lang="en-US" sz="2200" u="none" dirty="0"/>
        </a:p>
        <a:p>
          <a:r>
            <a:rPr lang="en-US" sz="2200" u="none" dirty="0"/>
            <a:t>complains;</a:t>
          </a:r>
        </a:p>
        <a:p>
          <a:r>
            <a:rPr lang="en-US" sz="2200" u="none" dirty="0"/>
            <a:t>get defensive; angry</a:t>
          </a:r>
          <a:endParaRPr lang="en-US" sz="2200" u="sng" dirty="0"/>
        </a:p>
      </dgm:t>
    </dgm:pt>
    <dgm:pt modelId="{D154EE51-F2DA-1B40-8E5B-3AD5F70CC9CD}" type="parTrans" cxnId="{E30BC9BF-57BA-F54F-899C-27E2E14E17A8}">
      <dgm:prSet/>
      <dgm:spPr/>
      <dgm:t>
        <a:bodyPr/>
        <a:lstStyle/>
        <a:p>
          <a:endParaRPr lang="en-US"/>
        </a:p>
      </dgm:t>
    </dgm:pt>
    <dgm:pt modelId="{AFBB8767-D050-AA46-AF17-0FD02F122603}" type="sibTrans" cxnId="{E30BC9BF-57BA-F54F-899C-27E2E14E17A8}">
      <dgm:prSet/>
      <dgm:spPr/>
      <dgm:t>
        <a:bodyPr/>
        <a:lstStyle/>
        <a:p>
          <a:endParaRPr lang="en-US"/>
        </a:p>
      </dgm:t>
    </dgm:pt>
    <dgm:pt modelId="{333BAE6F-E6C1-4D4B-AD46-5322D7FA4407}" type="pres">
      <dgm:prSet presAssocID="{4EA20F2D-B041-C845-A28E-E70AC572E41A}" presName="cycle" presStyleCnt="0">
        <dgm:presLayoutVars>
          <dgm:dir/>
          <dgm:resizeHandles val="exact"/>
        </dgm:presLayoutVars>
      </dgm:prSet>
      <dgm:spPr/>
    </dgm:pt>
    <dgm:pt modelId="{28D4970A-D3C3-034D-9CD1-6E62D7F79D0B}" type="pres">
      <dgm:prSet presAssocID="{F5345DD6-9759-2242-BF7F-56CFF3D666BC}" presName="node" presStyleLbl="node1" presStyleIdx="0" presStyleCnt="4">
        <dgm:presLayoutVars>
          <dgm:bulletEnabled val="1"/>
        </dgm:presLayoutVars>
      </dgm:prSet>
      <dgm:spPr/>
    </dgm:pt>
    <dgm:pt modelId="{404780FB-5E51-BB45-A209-15B12EC6C2AD}" type="pres">
      <dgm:prSet presAssocID="{F5345DD6-9759-2242-BF7F-56CFF3D666BC}" presName="spNode" presStyleCnt="0"/>
      <dgm:spPr/>
    </dgm:pt>
    <dgm:pt modelId="{E208B2B9-CF47-7A44-AED0-BC92D5151744}" type="pres">
      <dgm:prSet presAssocID="{9DAD3C08-04A9-7D46-9C31-6CE3F14BB1B6}" presName="sibTrans" presStyleLbl="sibTrans1D1" presStyleIdx="0" presStyleCnt="4"/>
      <dgm:spPr/>
    </dgm:pt>
    <dgm:pt modelId="{AA39B0F6-C9BF-A244-A9A1-A99AE090CFBB}" type="pres">
      <dgm:prSet presAssocID="{0530F569-EF55-B34E-809C-E70E7D4A2489}" presName="node" presStyleLbl="node1" presStyleIdx="1" presStyleCnt="4">
        <dgm:presLayoutVars>
          <dgm:bulletEnabled val="1"/>
        </dgm:presLayoutVars>
      </dgm:prSet>
      <dgm:spPr/>
    </dgm:pt>
    <dgm:pt modelId="{802149A6-F52C-BC4B-856B-5D34E05FF204}" type="pres">
      <dgm:prSet presAssocID="{0530F569-EF55-B34E-809C-E70E7D4A2489}" presName="spNode" presStyleCnt="0"/>
      <dgm:spPr/>
    </dgm:pt>
    <dgm:pt modelId="{9706C84C-157A-4946-A243-F947DAA137AF}" type="pres">
      <dgm:prSet presAssocID="{90F48A82-3DEE-7B44-ADB9-792C83BFB6B8}" presName="sibTrans" presStyleLbl="sibTrans1D1" presStyleIdx="1" presStyleCnt="4"/>
      <dgm:spPr/>
    </dgm:pt>
    <dgm:pt modelId="{3AE5E3C9-1339-E346-A949-488992C5F2BB}" type="pres">
      <dgm:prSet presAssocID="{34C9201F-5D6A-1B46-91A3-A527C2FD2C43}" presName="node" presStyleLbl="node1" presStyleIdx="2" presStyleCnt="4">
        <dgm:presLayoutVars>
          <dgm:bulletEnabled val="1"/>
        </dgm:presLayoutVars>
      </dgm:prSet>
      <dgm:spPr/>
    </dgm:pt>
    <dgm:pt modelId="{C7211E13-28BF-E740-86ED-914053C512EB}" type="pres">
      <dgm:prSet presAssocID="{34C9201F-5D6A-1B46-91A3-A527C2FD2C43}" presName="spNode" presStyleCnt="0"/>
      <dgm:spPr/>
    </dgm:pt>
    <dgm:pt modelId="{80CD4872-30FE-4F43-968B-943A2F2AF1BE}" type="pres">
      <dgm:prSet presAssocID="{CCF203E0-DA0E-CE4C-8EAD-0C4B265DA6DA}" presName="sibTrans" presStyleLbl="sibTrans1D1" presStyleIdx="2" presStyleCnt="4"/>
      <dgm:spPr/>
    </dgm:pt>
    <dgm:pt modelId="{F2C8A4C9-ABD7-5F43-94AC-1ADE84EBB023}" type="pres">
      <dgm:prSet presAssocID="{D4FAE377-2757-E446-8FF3-25C299DFEE58}" presName="node" presStyleLbl="node1" presStyleIdx="3" presStyleCnt="4">
        <dgm:presLayoutVars>
          <dgm:bulletEnabled val="1"/>
        </dgm:presLayoutVars>
      </dgm:prSet>
      <dgm:spPr/>
    </dgm:pt>
    <dgm:pt modelId="{2307294D-195B-744C-8677-C76FC64DE98D}" type="pres">
      <dgm:prSet presAssocID="{D4FAE377-2757-E446-8FF3-25C299DFEE58}" presName="spNode" presStyleCnt="0"/>
      <dgm:spPr/>
    </dgm:pt>
    <dgm:pt modelId="{215BA3F1-4B8C-2748-A28A-AE0902818E83}" type="pres">
      <dgm:prSet presAssocID="{AFBB8767-D050-AA46-AF17-0FD02F122603}" presName="sibTrans" presStyleLbl="sibTrans1D1" presStyleIdx="3" presStyleCnt="4"/>
      <dgm:spPr/>
    </dgm:pt>
  </dgm:ptLst>
  <dgm:cxnLst>
    <dgm:cxn modelId="{69CD654B-0EF0-C245-83B7-5B7C1B488FB2}" srcId="{4EA20F2D-B041-C845-A28E-E70AC572E41A}" destId="{0530F569-EF55-B34E-809C-E70E7D4A2489}" srcOrd="1" destOrd="0" parTransId="{68207260-D2CC-8C48-8FC9-7B7036926070}" sibTransId="{90F48A82-3DEE-7B44-ADB9-792C83BFB6B8}"/>
    <dgm:cxn modelId="{15AF245A-7937-094D-A645-82E8E0777AAD}" type="presOf" srcId="{AFBB8767-D050-AA46-AF17-0FD02F122603}" destId="{215BA3F1-4B8C-2748-A28A-AE0902818E83}" srcOrd="0" destOrd="0" presId="urn:microsoft.com/office/officeart/2005/8/layout/cycle6"/>
    <dgm:cxn modelId="{1EC82171-31AB-2B45-8239-EE4B0B01B331}" srcId="{4EA20F2D-B041-C845-A28E-E70AC572E41A}" destId="{34C9201F-5D6A-1B46-91A3-A527C2FD2C43}" srcOrd="2" destOrd="0" parTransId="{94503398-D1D6-2F4D-AB8E-2C0BDA452CF2}" sibTransId="{CCF203E0-DA0E-CE4C-8EAD-0C4B265DA6DA}"/>
    <dgm:cxn modelId="{E8BC3A75-7E1D-6249-8CBE-EBFE95A4CFCD}" srcId="{4EA20F2D-B041-C845-A28E-E70AC572E41A}" destId="{F5345DD6-9759-2242-BF7F-56CFF3D666BC}" srcOrd="0" destOrd="0" parTransId="{F18ACC3B-749C-3440-835C-C907868F04A6}" sibTransId="{9DAD3C08-04A9-7D46-9C31-6CE3F14BB1B6}"/>
    <dgm:cxn modelId="{E92A1D78-4C55-DC44-9B62-D166A4A0E97A}" type="presOf" srcId="{0530F569-EF55-B34E-809C-E70E7D4A2489}" destId="{AA39B0F6-C9BF-A244-A9A1-A99AE090CFBB}" srcOrd="0" destOrd="0" presId="urn:microsoft.com/office/officeart/2005/8/layout/cycle6"/>
    <dgm:cxn modelId="{A446117E-1A89-FD40-85C4-7C0B2B09F4B6}" type="presOf" srcId="{F5345DD6-9759-2242-BF7F-56CFF3D666BC}" destId="{28D4970A-D3C3-034D-9CD1-6E62D7F79D0B}" srcOrd="0" destOrd="0" presId="urn:microsoft.com/office/officeart/2005/8/layout/cycle6"/>
    <dgm:cxn modelId="{A140A390-0FD3-5046-812F-CF46A037DE3C}" type="presOf" srcId="{D4FAE377-2757-E446-8FF3-25C299DFEE58}" destId="{F2C8A4C9-ABD7-5F43-94AC-1ADE84EBB023}" srcOrd="0" destOrd="0" presId="urn:microsoft.com/office/officeart/2005/8/layout/cycle6"/>
    <dgm:cxn modelId="{81DC19A1-FFA8-3F48-B683-074E930E3CB4}" type="presOf" srcId="{34C9201F-5D6A-1B46-91A3-A527C2FD2C43}" destId="{3AE5E3C9-1339-E346-A949-488992C5F2BB}" srcOrd="0" destOrd="0" presId="urn:microsoft.com/office/officeart/2005/8/layout/cycle6"/>
    <dgm:cxn modelId="{64E278AA-316A-6E46-9374-D3D085F1F88A}" type="presOf" srcId="{9DAD3C08-04A9-7D46-9C31-6CE3F14BB1B6}" destId="{E208B2B9-CF47-7A44-AED0-BC92D5151744}" srcOrd="0" destOrd="0" presId="urn:microsoft.com/office/officeart/2005/8/layout/cycle6"/>
    <dgm:cxn modelId="{E30BC9BF-57BA-F54F-899C-27E2E14E17A8}" srcId="{4EA20F2D-B041-C845-A28E-E70AC572E41A}" destId="{D4FAE377-2757-E446-8FF3-25C299DFEE58}" srcOrd="3" destOrd="0" parTransId="{D154EE51-F2DA-1B40-8E5B-3AD5F70CC9CD}" sibTransId="{AFBB8767-D050-AA46-AF17-0FD02F122603}"/>
    <dgm:cxn modelId="{3CA710E3-7DE8-904B-ADDC-2E3D1B6B293C}" type="presOf" srcId="{90F48A82-3DEE-7B44-ADB9-792C83BFB6B8}" destId="{9706C84C-157A-4946-A243-F947DAA137AF}" srcOrd="0" destOrd="0" presId="urn:microsoft.com/office/officeart/2005/8/layout/cycle6"/>
    <dgm:cxn modelId="{C73257F1-AD27-5440-A3BD-C45A62395149}" type="presOf" srcId="{4EA20F2D-B041-C845-A28E-E70AC572E41A}" destId="{333BAE6F-E6C1-4D4B-AD46-5322D7FA4407}" srcOrd="0" destOrd="0" presId="urn:microsoft.com/office/officeart/2005/8/layout/cycle6"/>
    <dgm:cxn modelId="{C53314F9-3561-E243-B119-F5A809ED9BD7}" type="presOf" srcId="{CCF203E0-DA0E-CE4C-8EAD-0C4B265DA6DA}" destId="{80CD4872-30FE-4F43-968B-943A2F2AF1BE}" srcOrd="0" destOrd="0" presId="urn:microsoft.com/office/officeart/2005/8/layout/cycle6"/>
    <dgm:cxn modelId="{FA65A102-414D-7049-B8A0-C86EF95C9A7E}" type="presParOf" srcId="{333BAE6F-E6C1-4D4B-AD46-5322D7FA4407}" destId="{28D4970A-D3C3-034D-9CD1-6E62D7F79D0B}" srcOrd="0" destOrd="0" presId="urn:microsoft.com/office/officeart/2005/8/layout/cycle6"/>
    <dgm:cxn modelId="{38918062-B126-844C-9C79-31F4C16A6CD0}" type="presParOf" srcId="{333BAE6F-E6C1-4D4B-AD46-5322D7FA4407}" destId="{404780FB-5E51-BB45-A209-15B12EC6C2AD}" srcOrd="1" destOrd="0" presId="urn:microsoft.com/office/officeart/2005/8/layout/cycle6"/>
    <dgm:cxn modelId="{44E40A4A-E0B9-EB48-8525-C52CD4DFB919}" type="presParOf" srcId="{333BAE6F-E6C1-4D4B-AD46-5322D7FA4407}" destId="{E208B2B9-CF47-7A44-AED0-BC92D5151744}" srcOrd="2" destOrd="0" presId="urn:microsoft.com/office/officeart/2005/8/layout/cycle6"/>
    <dgm:cxn modelId="{620676C4-D2CD-344E-9D01-A3DBB0F2CEE3}" type="presParOf" srcId="{333BAE6F-E6C1-4D4B-AD46-5322D7FA4407}" destId="{AA39B0F6-C9BF-A244-A9A1-A99AE090CFBB}" srcOrd="3" destOrd="0" presId="urn:microsoft.com/office/officeart/2005/8/layout/cycle6"/>
    <dgm:cxn modelId="{BE99771C-F6A7-234B-8B0C-EFEDF1A76660}" type="presParOf" srcId="{333BAE6F-E6C1-4D4B-AD46-5322D7FA4407}" destId="{802149A6-F52C-BC4B-856B-5D34E05FF204}" srcOrd="4" destOrd="0" presId="urn:microsoft.com/office/officeart/2005/8/layout/cycle6"/>
    <dgm:cxn modelId="{09C9E5BE-6B41-3046-86BE-BF7E7B49EB21}" type="presParOf" srcId="{333BAE6F-E6C1-4D4B-AD46-5322D7FA4407}" destId="{9706C84C-157A-4946-A243-F947DAA137AF}" srcOrd="5" destOrd="0" presId="urn:microsoft.com/office/officeart/2005/8/layout/cycle6"/>
    <dgm:cxn modelId="{0725B6E7-70DB-1646-8D57-674697305130}" type="presParOf" srcId="{333BAE6F-E6C1-4D4B-AD46-5322D7FA4407}" destId="{3AE5E3C9-1339-E346-A949-488992C5F2BB}" srcOrd="6" destOrd="0" presId="urn:microsoft.com/office/officeart/2005/8/layout/cycle6"/>
    <dgm:cxn modelId="{DF6DF45D-6AAD-0042-A56B-988532795974}" type="presParOf" srcId="{333BAE6F-E6C1-4D4B-AD46-5322D7FA4407}" destId="{C7211E13-28BF-E740-86ED-914053C512EB}" srcOrd="7" destOrd="0" presId="urn:microsoft.com/office/officeart/2005/8/layout/cycle6"/>
    <dgm:cxn modelId="{BFFC14E1-471D-154F-A15B-AC8DFFE80E79}" type="presParOf" srcId="{333BAE6F-E6C1-4D4B-AD46-5322D7FA4407}" destId="{80CD4872-30FE-4F43-968B-943A2F2AF1BE}" srcOrd="8" destOrd="0" presId="urn:microsoft.com/office/officeart/2005/8/layout/cycle6"/>
    <dgm:cxn modelId="{8A4D7E69-5929-C94F-9258-91220C9E9094}" type="presParOf" srcId="{333BAE6F-E6C1-4D4B-AD46-5322D7FA4407}" destId="{F2C8A4C9-ABD7-5F43-94AC-1ADE84EBB023}" srcOrd="9" destOrd="0" presId="urn:microsoft.com/office/officeart/2005/8/layout/cycle6"/>
    <dgm:cxn modelId="{BA2C9389-E5C8-434D-9020-DE353447982E}" type="presParOf" srcId="{333BAE6F-E6C1-4D4B-AD46-5322D7FA4407}" destId="{2307294D-195B-744C-8677-C76FC64DE98D}" srcOrd="10" destOrd="0" presId="urn:microsoft.com/office/officeart/2005/8/layout/cycle6"/>
    <dgm:cxn modelId="{0AEE50AA-5D51-DF4B-8EE1-CC804AE5958E}" type="presParOf" srcId="{333BAE6F-E6C1-4D4B-AD46-5322D7FA4407}" destId="{215BA3F1-4B8C-2748-A28A-AE0902818E8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4970A-D3C3-034D-9CD1-6E62D7F79D0B}">
      <dsp:nvSpPr>
        <dsp:cNvPr id="0" name=""/>
        <dsp:cNvSpPr/>
      </dsp:nvSpPr>
      <dsp:spPr>
        <a:xfrm>
          <a:off x="4871144" y="3383"/>
          <a:ext cx="2449710" cy="1592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Cliff’s Feelings</a:t>
          </a:r>
          <a:r>
            <a:rPr lang="en-US" sz="2400" kern="1200" dirty="0"/>
            <a:t>: unhappy; devalued; humiliated</a:t>
          </a:r>
        </a:p>
      </dsp:txBody>
      <dsp:txXfrm>
        <a:off x="4948874" y="81113"/>
        <a:ext cx="2294250" cy="1436852"/>
      </dsp:txXfrm>
    </dsp:sp>
    <dsp:sp modelId="{E208B2B9-CF47-7A44-AED0-BC92D5151744}">
      <dsp:nvSpPr>
        <dsp:cNvPr id="0" name=""/>
        <dsp:cNvSpPr/>
      </dsp:nvSpPr>
      <dsp:spPr>
        <a:xfrm>
          <a:off x="3466539" y="799539"/>
          <a:ext cx="5258921" cy="5258921"/>
        </a:xfrm>
        <a:custGeom>
          <a:avLst/>
          <a:gdLst/>
          <a:ahLst/>
          <a:cxnLst/>
          <a:rect l="0" t="0" r="0" b="0"/>
          <a:pathLst>
            <a:path>
              <a:moveTo>
                <a:pt x="3871943" y="312069"/>
              </a:moveTo>
              <a:arcTo wR="2629460" hR="2629460" stAng="17891894" swAng="26245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9B0F6-C9BF-A244-A9A1-A99AE090CFBB}">
      <dsp:nvSpPr>
        <dsp:cNvPr id="0" name=""/>
        <dsp:cNvSpPr/>
      </dsp:nvSpPr>
      <dsp:spPr>
        <a:xfrm>
          <a:off x="7500605" y="2632843"/>
          <a:ext cx="2449710" cy="1592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Cliff’s Reactions</a:t>
          </a:r>
          <a:r>
            <a:rPr lang="en-US" sz="2400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withdraws; negative; defensive</a:t>
          </a:r>
        </a:p>
      </dsp:txBody>
      <dsp:txXfrm>
        <a:off x="7578335" y="2710573"/>
        <a:ext cx="2294250" cy="1436852"/>
      </dsp:txXfrm>
    </dsp:sp>
    <dsp:sp modelId="{9706C84C-157A-4946-A243-F947DAA137AF}">
      <dsp:nvSpPr>
        <dsp:cNvPr id="0" name=""/>
        <dsp:cNvSpPr/>
      </dsp:nvSpPr>
      <dsp:spPr>
        <a:xfrm>
          <a:off x="3466539" y="799539"/>
          <a:ext cx="5258921" cy="5258921"/>
        </a:xfrm>
        <a:custGeom>
          <a:avLst/>
          <a:gdLst/>
          <a:ahLst/>
          <a:cxnLst/>
          <a:rect l="0" t="0" r="0" b="0"/>
          <a:pathLst>
            <a:path>
              <a:moveTo>
                <a:pt x="5129377" y="3444616"/>
              </a:moveTo>
              <a:arcTo wR="2629460" hR="2629460" stAng="1083586" swAng="26245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5E3C9-1339-E346-A949-488992C5F2BB}">
      <dsp:nvSpPr>
        <dsp:cNvPr id="0" name=""/>
        <dsp:cNvSpPr/>
      </dsp:nvSpPr>
      <dsp:spPr>
        <a:xfrm>
          <a:off x="4871144" y="5262304"/>
          <a:ext cx="2449710" cy="1592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Jenni’s Feelings: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/>
            <a:t>disconnected;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/>
            <a:t>unloved</a:t>
          </a:r>
        </a:p>
      </dsp:txBody>
      <dsp:txXfrm>
        <a:off x="4948874" y="5340034"/>
        <a:ext cx="2294250" cy="1436852"/>
      </dsp:txXfrm>
    </dsp:sp>
    <dsp:sp modelId="{80CD4872-30FE-4F43-968B-943A2F2AF1BE}">
      <dsp:nvSpPr>
        <dsp:cNvPr id="0" name=""/>
        <dsp:cNvSpPr/>
      </dsp:nvSpPr>
      <dsp:spPr>
        <a:xfrm>
          <a:off x="3466539" y="799539"/>
          <a:ext cx="5258921" cy="5258921"/>
        </a:xfrm>
        <a:custGeom>
          <a:avLst/>
          <a:gdLst/>
          <a:ahLst/>
          <a:cxnLst/>
          <a:rect l="0" t="0" r="0" b="0"/>
          <a:pathLst>
            <a:path>
              <a:moveTo>
                <a:pt x="1386978" y="4946851"/>
              </a:moveTo>
              <a:arcTo wR="2629460" hR="2629460" stAng="7091894" swAng="26245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8A4C9-ABD7-5F43-94AC-1ADE84EBB023}">
      <dsp:nvSpPr>
        <dsp:cNvPr id="0" name=""/>
        <dsp:cNvSpPr/>
      </dsp:nvSpPr>
      <dsp:spPr>
        <a:xfrm>
          <a:off x="2241683" y="2632843"/>
          <a:ext cx="2449710" cy="1592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 dirty="0"/>
            <a:t>Jenni’s Reactions:</a:t>
          </a:r>
          <a:endParaRPr lang="en-US" sz="2200" u="none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 dirty="0"/>
            <a:t>complains;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 dirty="0"/>
            <a:t>get defensive; angry</a:t>
          </a:r>
          <a:endParaRPr lang="en-US" sz="2200" u="sng" kern="1200" dirty="0"/>
        </a:p>
      </dsp:txBody>
      <dsp:txXfrm>
        <a:off x="2319413" y="2710573"/>
        <a:ext cx="2294250" cy="1436852"/>
      </dsp:txXfrm>
    </dsp:sp>
    <dsp:sp modelId="{215BA3F1-4B8C-2748-A28A-AE0902818E83}">
      <dsp:nvSpPr>
        <dsp:cNvPr id="0" name=""/>
        <dsp:cNvSpPr/>
      </dsp:nvSpPr>
      <dsp:spPr>
        <a:xfrm>
          <a:off x="3466539" y="799539"/>
          <a:ext cx="5258921" cy="5258921"/>
        </a:xfrm>
        <a:custGeom>
          <a:avLst/>
          <a:gdLst/>
          <a:ahLst/>
          <a:cxnLst/>
          <a:rect l="0" t="0" r="0" b="0"/>
          <a:pathLst>
            <a:path>
              <a:moveTo>
                <a:pt x="129543" y="1814304"/>
              </a:moveTo>
              <a:arcTo wR="2629460" hR="2629460" stAng="11883586" swAng="26245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95AA-6DFA-FD43-B23E-8CE7C40D8FE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48ADE-0C6E-AE45-B20D-AFEB8795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6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6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5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43A9-0428-D345-B8B6-C7F2CB43B0F9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585C-0857-BC40-ABFE-02481A8A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34" y="1422400"/>
            <a:ext cx="10168691" cy="3516408"/>
          </a:xfrm>
        </p:spPr>
      </p:pic>
    </p:spTree>
    <p:extLst>
      <p:ext uri="{BB962C8B-B14F-4D97-AF65-F5344CB8AC3E}">
        <p14:creationId xmlns:p14="http://schemas.microsoft.com/office/powerpoint/2010/main" val="101631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rsonality_test_Lion-Beaver_Otter_-Golden_Retriever-3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-49328" r="49773" b="50573"/>
          <a:stretch/>
        </p:blipFill>
        <p:spPr>
          <a:xfrm>
            <a:off x="2999657" y="-2043608"/>
            <a:ext cx="3071299" cy="5190880"/>
          </a:xfrm>
        </p:spPr>
      </p:pic>
      <p:sp>
        <p:nvSpPr>
          <p:cNvPr id="7" name="TextBox 6"/>
          <p:cNvSpPr txBox="1"/>
          <p:nvPr/>
        </p:nvSpPr>
        <p:spPr>
          <a:xfrm>
            <a:off x="6168008" y="692696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POWERFUL</a:t>
            </a:r>
            <a:r>
              <a:rPr lang="en-US" sz="2800" dirty="0">
                <a:solidFill>
                  <a:schemeClr val="bg1"/>
                </a:solidFill>
              </a:rPr>
              <a:t>  - </a:t>
            </a:r>
            <a:r>
              <a:rPr lang="en-US" sz="2800" b="1" dirty="0">
                <a:solidFill>
                  <a:schemeClr val="bg1"/>
                </a:solidFill>
              </a:rPr>
              <a:t>CHOLERIC: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Visionery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Opinionated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Decisive</a:t>
            </a:r>
          </a:p>
          <a:p>
            <a:r>
              <a:rPr lang="en-US" sz="2800" dirty="0">
                <a:solidFill>
                  <a:schemeClr val="bg1"/>
                </a:solidFill>
              </a:rPr>
              <a:t>Enjoys a challenge</a:t>
            </a:r>
          </a:p>
          <a:p>
            <a:r>
              <a:rPr lang="en-US" sz="2800" dirty="0">
                <a:solidFill>
                  <a:schemeClr val="bg1"/>
                </a:solidFill>
              </a:rPr>
              <a:t>Goal driven</a:t>
            </a:r>
          </a:p>
          <a:p>
            <a:r>
              <a:rPr lang="en-US" sz="2800" dirty="0">
                <a:solidFill>
                  <a:schemeClr val="bg1"/>
                </a:solidFill>
              </a:rPr>
              <a:t>Doer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Bold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DOMINANT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9656" y="350100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7608" y="4725145"/>
            <a:ext cx="74888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“Let’s not waste any more   	time – let’s go!”</a:t>
            </a:r>
          </a:p>
        </p:txBody>
      </p:sp>
    </p:spTree>
    <p:extLst>
      <p:ext uri="{BB962C8B-B14F-4D97-AF65-F5344CB8AC3E}">
        <p14:creationId xmlns:p14="http://schemas.microsoft.com/office/powerpoint/2010/main" val="55469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sonality_test_Lion-Beaver_Otter_-Golden_Retriever-3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507" r="49598" b="1317"/>
          <a:stretch/>
        </p:blipFill>
        <p:spPr>
          <a:xfrm>
            <a:off x="2927351" y="3441804"/>
            <a:ext cx="3205779" cy="2363684"/>
          </a:xfrm>
        </p:spPr>
      </p:pic>
      <p:sp>
        <p:nvSpPr>
          <p:cNvPr id="5" name="TextBox 4"/>
          <p:cNvSpPr txBox="1"/>
          <p:nvPr/>
        </p:nvSpPr>
        <p:spPr>
          <a:xfrm>
            <a:off x="3503712" y="270892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5311" y="2308871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PLAYFUL - SANGUINE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Enthusiastic</a:t>
            </a:r>
          </a:p>
          <a:p>
            <a:r>
              <a:rPr lang="en-US" sz="2800" dirty="0">
                <a:solidFill>
                  <a:schemeClr val="bg1"/>
                </a:solidFill>
              </a:rPr>
              <a:t>Outgoing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Life of the party!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Motivator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Loves FUN!</a:t>
            </a:r>
          </a:p>
          <a:p>
            <a:r>
              <a:rPr lang="en-US" sz="2800" dirty="0">
                <a:solidFill>
                  <a:schemeClr val="bg1"/>
                </a:solidFill>
              </a:rPr>
              <a:t>Loves variety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Loves gatherings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Engerised</a:t>
            </a:r>
            <a:r>
              <a:rPr lang="en-US" sz="2800" dirty="0">
                <a:solidFill>
                  <a:schemeClr val="bg1"/>
                </a:solidFill>
              </a:rPr>
              <a:t> by people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INFLUENCER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7648" y="692697"/>
            <a:ext cx="64807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“Come on, trust me, it will be ok.”</a:t>
            </a:r>
          </a:p>
        </p:txBody>
      </p:sp>
    </p:spTree>
    <p:extLst>
      <p:ext uri="{BB962C8B-B14F-4D97-AF65-F5344CB8AC3E}">
        <p14:creationId xmlns:p14="http://schemas.microsoft.com/office/powerpoint/2010/main" val="360767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sonality_test_Lion-Beaver_Otter_-Golden_Retriever-3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3" r="599" b="48471"/>
          <a:stretch/>
        </p:blipFill>
        <p:spPr>
          <a:xfrm>
            <a:off x="6071674" y="1052514"/>
            <a:ext cx="2977076" cy="2286857"/>
          </a:xfrm>
        </p:spPr>
      </p:pic>
      <p:sp>
        <p:nvSpPr>
          <p:cNvPr id="5" name="TextBox 4"/>
          <p:cNvSpPr txBox="1"/>
          <p:nvPr/>
        </p:nvSpPr>
        <p:spPr>
          <a:xfrm>
            <a:off x="2196133" y="239157"/>
            <a:ext cx="273630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PRECISE-MELANCHOLY: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Detailed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Works from lists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Tidy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Intentional</a:t>
            </a:r>
          </a:p>
          <a:p>
            <a:r>
              <a:rPr lang="en-US" sz="2800" dirty="0">
                <a:solidFill>
                  <a:schemeClr val="bg1"/>
                </a:solidFill>
              </a:rPr>
              <a:t>Evaluates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Persistent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Loves routine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Cautious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CONSCIENTIOUS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2064" y="371703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Beaver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822" y="512462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“A place for everything, and everything has a place.”</a:t>
            </a:r>
          </a:p>
        </p:txBody>
      </p:sp>
    </p:spTree>
    <p:extLst>
      <p:ext uri="{BB962C8B-B14F-4D97-AF65-F5344CB8AC3E}">
        <p14:creationId xmlns:p14="http://schemas.microsoft.com/office/powerpoint/2010/main" val="352150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sonality_test_Lion-Beaver_Otter_-Golden_Retriever-3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3" t="48985" r="927"/>
          <a:stretch/>
        </p:blipFill>
        <p:spPr>
          <a:xfrm>
            <a:off x="5887310" y="3523752"/>
            <a:ext cx="3161441" cy="2497636"/>
          </a:xfrm>
        </p:spPr>
      </p:pic>
      <p:sp>
        <p:nvSpPr>
          <p:cNvPr id="5" name="TextBox 4"/>
          <p:cNvSpPr txBox="1"/>
          <p:nvPr/>
        </p:nvSpPr>
        <p:spPr>
          <a:xfrm>
            <a:off x="5879976" y="285293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Golden Retriever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0134" y="1598535"/>
            <a:ext cx="295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PEACEFUL - PHLEGMATIC:</a:t>
            </a:r>
          </a:p>
          <a:p>
            <a:r>
              <a:rPr lang="en-US" sz="2800" dirty="0">
                <a:solidFill>
                  <a:schemeClr val="bg1"/>
                </a:solidFill>
              </a:rPr>
              <a:t>Loyal</a:t>
            </a:r>
          </a:p>
          <a:p>
            <a:r>
              <a:rPr lang="en-US" sz="2800" dirty="0">
                <a:solidFill>
                  <a:schemeClr val="bg1"/>
                </a:solidFill>
              </a:rPr>
              <a:t>Patient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Non-demanding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Dependable</a:t>
            </a:r>
          </a:p>
          <a:p>
            <a:r>
              <a:rPr lang="en-US" sz="2800" dirty="0">
                <a:solidFill>
                  <a:schemeClr val="bg1"/>
                </a:solidFill>
              </a:rPr>
              <a:t>Nurturing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Easy going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Calming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Supportive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STEADFAST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6976" y="81808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“Don’t worry – be happy.”</a:t>
            </a:r>
          </a:p>
        </p:txBody>
      </p:sp>
    </p:spTree>
    <p:extLst>
      <p:ext uri="{BB962C8B-B14F-4D97-AF65-F5344CB8AC3E}">
        <p14:creationId xmlns:p14="http://schemas.microsoft.com/office/powerpoint/2010/main" val="333056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D9E23-EE16-0E49-BA14-95B29EFEC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11089"/>
            <a:ext cx="6815509" cy="681550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141924-4096-2443-B15D-15696C9F6A55}"/>
              </a:ext>
            </a:extLst>
          </p:cNvPr>
          <p:cNvSpPr txBox="1"/>
          <p:nvPr/>
        </p:nvSpPr>
        <p:spPr>
          <a:xfrm>
            <a:off x="1775520" y="294910"/>
            <a:ext cx="7920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</a:rPr>
              <a:t>$</a:t>
            </a:r>
          </a:p>
          <a:p>
            <a:r>
              <a:rPr lang="en-US" sz="10000" dirty="0">
                <a:solidFill>
                  <a:schemeClr val="bg1"/>
                </a:solidFill>
              </a:rPr>
              <a:t>$</a:t>
            </a:r>
          </a:p>
          <a:p>
            <a:r>
              <a:rPr lang="en-US" sz="10000" dirty="0">
                <a:solidFill>
                  <a:schemeClr val="bg1"/>
                </a:solidFill>
              </a:rPr>
              <a:t>$</a:t>
            </a:r>
          </a:p>
          <a:p>
            <a:r>
              <a:rPr lang="en-US" sz="10000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B3E18-0403-244A-8AFF-D0F72AF9223A}"/>
              </a:ext>
            </a:extLst>
          </p:cNvPr>
          <p:cNvSpPr txBox="1"/>
          <p:nvPr/>
        </p:nvSpPr>
        <p:spPr>
          <a:xfrm>
            <a:off x="9671149" y="294910"/>
            <a:ext cx="8640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</a:rPr>
              <a:t>$</a:t>
            </a:r>
          </a:p>
          <a:p>
            <a:r>
              <a:rPr lang="en-US" sz="10000" dirty="0">
                <a:solidFill>
                  <a:schemeClr val="bg1"/>
                </a:solidFill>
              </a:rPr>
              <a:t>$</a:t>
            </a:r>
          </a:p>
          <a:p>
            <a:r>
              <a:rPr lang="en-US" sz="10000" dirty="0">
                <a:solidFill>
                  <a:schemeClr val="bg1"/>
                </a:solidFill>
              </a:rPr>
              <a:t>$</a:t>
            </a:r>
          </a:p>
          <a:p>
            <a:r>
              <a:rPr lang="en-US" sz="10000" dirty="0">
                <a:solidFill>
                  <a:schemeClr val="bg1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80257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F7B2-41BD-1D4C-A18A-07E4F87E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514350"/>
            <a:ext cx="10910887" cy="56626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2ED14-5B54-BB41-A47A-566651FA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56" y="-348825"/>
            <a:ext cx="4618101" cy="73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5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LOVE?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EROS   (Romantic)</a:t>
            </a:r>
          </a:p>
          <a:p>
            <a:r>
              <a:rPr lang="en-US" dirty="0">
                <a:solidFill>
                  <a:schemeClr val="bg1"/>
                </a:solidFill>
              </a:rPr>
              <a:t>PHILEO  (Friendship)</a:t>
            </a:r>
          </a:p>
          <a:p>
            <a:r>
              <a:rPr lang="en-US" dirty="0">
                <a:solidFill>
                  <a:schemeClr val="bg1"/>
                </a:solidFill>
              </a:rPr>
              <a:t>STORGE   (Family)</a:t>
            </a:r>
          </a:p>
          <a:p>
            <a:r>
              <a:rPr lang="en-US" dirty="0">
                <a:solidFill>
                  <a:schemeClr val="bg1"/>
                </a:solidFill>
              </a:rPr>
              <a:t>AGAPE  (Unconditional)</a:t>
            </a:r>
          </a:p>
          <a:p>
            <a:r>
              <a:rPr lang="en-US" dirty="0">
                <a:solidFill>
                  <a:schemeClr val="bg1"/>
                </a:solidFill>
              </a:rPr>
              <a:t>HASID (Covenant)</a:t>
            </a:r>
          </a:p>
        </p:txBody>
      </p:sp>
      <p:pic>
        <p:nvPicPr>
          <p:cNvPr id="4" name="Picture 3" descr="covenant love.jpg"/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96" y="3356992"/>
            <a:ext cx="4960904" cy="3301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974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Top Relational Secrets: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Celebrate each others differences!</a:t>
            </a:r>
          </a:p>
          <a:p>
            <a:pPr marL="514350" indent="-51435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Put your love on!</a:t>
            </a:r>
          </a:p>
          <a:p>
            <a:pPr marL="514350" indent="-51435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Outdo each other in showing </a:t>
            </a:r>
            <a:r>
              <a:rPr lang="en-US" sz="5400" dirty="0" err="1">
                <a:solidFill>
                  <a:schemeClr val="bg1"/>
                </a:solidFill>
              </a:rPr>
              <a:t>Honour</a:t>
            </a:r>
            <a:r>
              <a:rPr lang="en-US" sz="5400" dirty="0">
                <a:solidFill>
                  <a:schemeClr val="bg1"/>
                </a:solidFill>
              </a:rPr>
              <a:t>!</a:t>
            </a:r>
          </a:p>
          <a:p>
            <a:pPr marL="514350" indent="-51435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Build Intimacy</a:t>
            </a:r>
          </a:p>
        </p:txBody>
      </p:sp>
    </p:spTree>
    <p:extLst>
      <p:ext uri="{BB962C8B-B14F-4D97-AF65-F5344CB8AC3E}">
        <p14:creationId xmlns:p14="http://schemas.microsoft.com/office/powerpoint/2010/main" val="31349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F588-8E3C-A340-BD07-A68BF3EA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152400"/>
            <a:ext cx="11582400" cy="65870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4500" b="1" dirty="0"/>
              <a:t>Core Values and Guidelines of Healthy Communication:</a:t>
            </a:r>
            <a:endParaRPr lang="en-NZ" sz="4500" b="1" dirty="0"/>
          </a:p>
          <a:p>
            <a:pPr lvl="0">
              <a:buFont typeface="Wingdings" pitchFamily="2" charset="2"/>
              <a:buChar char="v"/>
            </a:pPr>
            <a:r>
              <a:rPr lang="en-AU" dirty="0"/>
              <a:t>Our first goal in a conversation is to </a:t>
            </a:r>
            <a:r>
              <a:rPr lang="en-AU" b="1" u="sng" dirty="0">
                <a:solidFill>
                  <a:schemeClr val="accent2"/>
                </a:solidFill>
              </a:rPr>
              <a:t>understand</a:t>
            </a:r>
            <a:r>
              <a:rPr lang="en-AU" b="1" dirty="0">
                <a:solidFill>
                  <a:schemeClr val="accent2"/>
                </a:solidFill>
              </a:rPr>
              <a:t> </a:t>
            </a:r>
            <a:r>
              <a:rPr lang="en-AU" dirty="0"/>
              <a:t>one another.</a:t>
            </a:r>
            <a:endParaRPr lang="en-NZ" dirty="0"/>
          </a:p>
          <a:p>
            <a:pPr lvl="0">
              <a:buFont typeface="Wingdings" pitchFamily="2" charset="2"/>
              <a:buChar char="v"/>
            </a:pPr>
            <a:r>
              <a:rPr lang="en-AU" dirty="0"/>
              <a:t>My thoughts, feelings and needs are valuable and important, and </a:t>
            </a:r>
            <a:r>
              <a:rPr lang="en-AU" b="1" u="sng" dirty="0">
                <a:solidFill>
                  <a:schemeClr val="accent2"/>
                </a:solidFill>
              </a:rPr>
              <a:t>so are yours</a:t>
            </a:r>
            <a:r>
              <a:rPr lang="en-AU" dirty="0">
                <a:solidFill>
                  <a:schemeClr val="accent2"/>
                </a:solidFill>
              </a:rPr>
              <a:t>.</a:t>
            </a:r>
            <a:endParaRPr lang="en-NZ" dirty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AU" dirty="0"/>
              <a:t>I do not participate in </a:t>
            </a:r>
            <a:r>
              <a:rPr lang="en-AU" b="1" u="sng" dirty="0">
                <a:solidFill>
                  <a:schemeClr val="accent2"/>
                </a:solidFill>
              </a:rPr>
              <a:t>disrespectful </a:t>
            </a:r>
            <a:r>
              <a:rPr lang="en-AU" dirty="0"/>
              <a:t>conversations.  When my </a:t>
            </a:r>
            <a:r>
              <a:rPr lang="en-AU" b="1" u="sng" dirty="0">
                <a:solidFill>
                  <a:schemeClr val="accent2"/>
                </a:solidFill>
              </a:rPr>
              <a:t>thoughts</a:t>
            </a:r>
            <a:r>
              <a:rPr lang="en-AU" dirty="0">
                <a:solidFill>
                  <a:schemeClr val="accent2"/>
                </a:solidFill>
              </a:rPr>
              <a:t>, </a:t>
            </a:r>
            <a:endParaRPr lang="en-NZ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AU" b="1" dirty="0"/>
              <a:t>    </a:t>
            </a:r>
            <a:r>
              <a:rPr lang="en-AU" b="1" u="sng" dirty="0">
                <a:solidFill>
                  <a:schemeClr val="accent2"/>
                </a:solidFill>
              </a:rPr>
              <a:t>feelings</a:t>
            </a:r>
            <a:r>
              <a:rPr lang="en-AU" dirty="0">
                <a:solidFill>
                  <a:schemeClr val="accent2"/>
                </a:solidFill>
              </a:rPr>
              <a:t>, </a:t>
            </a:r>
            <a:r>
              <a:rPr lang="en-AU" dirty="0"/>
              <a:t>and </a:t>
            </a:r>
            <a:r>
              <a:rPr lang="en-AU" b="1" u="sng" dirty="0">
                <a:solidFill>
                  <a:schemeClr val="accent2"/>
                </a:solidFill>
              </a:rPr>
              <a:t>needs</a:t>
            </a:r>
            <a:r>
              <a:rPr lang="en-AU" b="1" dirty="0">
                <a:solidFill>
                  <a:schemeClr val="accent2"/>
                </a:solidFill>
              </a:rPr>
              <a:t> </a:t>
            </a:r>
            <a:r>
              <a:rPr lang="en-AU" dirty="0"/>
              <a:t>are devalued in a conversation I will stop the conversation </a:t>
            </a:r>
            <a:endParaRPr lang="en-NZ" dirty="0"/>
          </a:p>
          <a:p>
            <a:pPr marL="0" indent="0">
              <a:buNone/>
            </a:pPr>
            <a:r>
              <a:rPr lang="en-AU" dirty="0"/>
              <a:t>    and set a clear boundary.  Until </a:t>
            </a:r>
            <a:r>
              <a:rPr lang="en-AU" b="1" u="sng" dirty="0">
                <a:solidFill>
                  <a:schemeClr val="accent2"/>
                </a:solidFill>
              </a:rPr>
              <a:t>respect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is restored I will not participate. </a:t>
            </a:r>
            <a:endParaRPr lang="en-NZ" dirty="0"/>
          </a:p>
          <a:p>
            <a:pPr lvl="0">
              <a:buFont typeface="Wingdings" pitchFamily="2" charset="2"/>
              <a:buChar char="v"/>
            </a:pPr>
            <a:r>
              <a:rPr lang="en-AU" dirty="0"/>
              <a:t>We need to communicate our true feelings and needs to establish </a:t>
            </a:r>
            <a:r>
              <a:rPr lang="en-AU" b="1" u="sng" dirty="0">
                <a:solidFill>
                  <a:schemeClr val="accent2"/>
                </a:solidFill>
              </a:rPr>
              <a:t>trust</a:t>
            </a:r>
            <a:r>
              <a:rPr lang="en-AU" dirty="0"/>
              <a:t> and</a:t>
            </a:r>
            <a:r>
              <a:rPr lang="en-AU" b="1" dirty="0"/>
              <a:t> </a:t>
            </a:r>
            <a:r>
              <a:rPr lang="en-AU" b="1" u="sng" dirty="0">
                <a:solidFill>
                  <a:schemeClr val="accent2"/>
                </a:solidFill>
              </a:rPr>
              <a:t>intimacy</a:t>
            </a:r>
            <a:r>
              <a:rPr lang="en-AU" dirty="0">
                <a:solidFill>
                  <a:schemeClr val="accent2"/>
                </a:solidFill>
              </a:rPr>
              <a:t>.</a:t>
            </a:r>
            <a:endParaRPr lang="en-NZ" dirty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AU" dirty="0"/>
              <a:t>It’s my job to tell you what is going on inside me, and your job to tell me what’s going on</a:t>
            </a:r>
          </a:p>
          <a:p>
            <a:pPr marL="0" lvl="0" indent="0">
              <a:buNone/>
            </a:pPr>
            <a:r>
              <a:rPr lang="en-AU" dirty="0"/>
              <a:t>     inside you.  We do not have powers of telepathy or </a:t>
            </a:r>
            <a:r>
              <a:rPr lang="en-AU" b="1" u="sng" dirty="0">
                <a:solidFill>
                  <a:schemeClr val="accent2"/>
                </a:solidFill>
              </a:rPr>
              <a:t>the right to assume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we </a:t>
            </a:r>
          </a:p>
          <a:p>
            <a:pPr marL="0" lvl="0" indent="0">
              <a:buNone/>
            </a:pPr>
            <a:r>
              <a:rPr lang="en-AU" dirty="0"/>
              <a:t>    know one another’s motives, thoughts, feelings or needs. </a:t>
            </a:r>
            <a:endParaRPr lang="en-NZ" dirty="0"/>
          </a:p>
          <a:p>
            <a:pPr lvl="0">
              <a:buFont typeface="Wingdings" pitchFamily="2" charset="2"/>
              <a:buChar char="v"/>
            </a:pPr>
            <a:r>
              <a:rPr lang="en-AU" dirty="0"/>
              <a:t>The best way to </a:t>
            </a:r>
            <a:r>
              <a:rPr lang="en-AU" b="1" u="sng" dirty="0">
                <a:solidFill>
                  <a:schemeClr val="accent2"/>
                </a:solidFill>
              </a:rPr>
              <a:t>communicate</a:t>
            </a:r>
            <a:r>
              <a:rPr lang="en-AU" dirty="0"/>
              <a:t> my feelings and needs to you is to use “I messages” </a:t>
            </a:r>
          </a:p>
          <a:p>
            <a:pPr marL="0" lvl="0" indent="0">
              <a:buNone/>
            </a:pPr>
            <a:r>
              <a:rPr lang="en-AU" dirty="0"/>
              <a:t>    and clear, specific statements that show what I am </a:t>
            </a:r>
            <a:r>
              <a:rPr lang="en-AU" b="1" u="sng" dirty="0">
                <a:solidFill>
                  <a:schemeClr val="accent2"/>
                </a:solidFill>
              </a:rPr>
              <a:t>feeling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and </a:t>
            </a:r>
            <a:r>
              <a:rPr lang="en-AU" b="1" u="sng" dirty="0">
                <a:solidFill>
                  <a:schemeClr val="accent2"/>
                </a:solidFill>
              </a:rPr>
              <a:t>experiencing</a:t>
            </a:r>
            <a:r>
              <a:rPr lang="en-AU" dirty="0">
                <a:solidFill>
                  <a:schemeClr val="accent2"/>
                </a:solidFill>
              </a:rPr>
              <a:t>.</a:t>
            </a:r>
            <a:endParaRPr lang="en-NZ" dirty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AU" dirty="0"/>
              <a:t>I will not expect you to know my </a:t>
            </a:r>
            <a:r>
              <a:rPr lang="en-AU" b="1" u="sng" dirty="0">
                <a:solidFill>
                  <a:schemeClr val="accent2"/>
                </a:solidFill>
              </a:rPr>
              <a:t>feelings</a:t>
            </a:r>
            <a:r>
              <a:rPr lang="en-AU" dirty="0"/>
              <a:t> and </a:t>
            </a:r>
            <a:r>
              <a:rPr lang="en-AU" b="1" u="sng" dirty="0">
                <a:solidFill>
                  <a:schemeClr val="accent2"/>
                </a:solidFill>
              </a:rPr>
              <a:t>needs</a:t>
            </a:r>
            <a:r>
              <a:rPr lang="en-AU" b="1" dirty="0">
                <a:solidFill>
                  <a:schemeClr val="accent2"/>
                </a:solidFill>
              </a:rPr>
              <a:t> </a:t>
            </a:r>
            <a:r>
              <a:rPr lang="en-AU" dirty="0"/>
              <a:t>unless I have </a:t>
            </a:r>
            <a:r>
              <a:rPr lang="en-AU" b="1" u="sng" dirty="0">
                <a:solidFill>
                  <a:schemeClr val="accent2"/>
                </a:solidFill>
              </a:rPr>
              <a:t>communicated </a:t>
            </a:r>
            <a:r>
              <a:rPr lang="en-AU" dirty="0"/>
              <a:t>them to you.</a:t>
            </a:r>
            <a:endParaRPr lang="en-NZ" dirty="0"/>
          </a:p>
          <a:p>
            <a:pPr lvl="0">
              <a:buFont typeface="Wingdings" pitchFamily="2" charset="2"/>
              <a:buChar char="v"/>
            </a:pPr>
            <a:r>
              <a:rPr lang="en-AU" dirty="0"/>
              <a:t>I will not make </a:t>
            </a:r>
            <a:r>
              <a:rPr lang="en-AU" b="1" u="sng" dirty="0">
                <a:solidFill>
                  <a:schemeClr val="accent2"/>
                </a:solidFill>
              </a:rPr>
              <a:t>judgment</a:t>
            </a:r>
            <a:r>
              <a:rPr lang="en-AU" b="1" dirty="0"/>
              <a:t> </a:t>
            </a:r>
            <a:r>
              <a:rPr lang="en-AU" dirty="0"/>
              <a:t>statements or tell you how </a:t>
            </a:r>
            <a:r>
              <a:rPr lang="en-AU" b="1" u="sng" dirty="0">
                <a:solidFill>
                  <a:schemeClr val="accent2"/>
                </a:solidFill>
              </a:rPr>
              <a:t>you must change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in order to meet my needs.</a:t>
            </a:r>
            <a:endParaRPr lang="en-NZ" dirty="0"/>
          </a:p>
          <a:p>
            <a:pPr lvl="0">
              <a:buFont typeface="Wingdings" pitchFamily="2" charset="2"/>
              <a:buChar char="v"/>
            </a:pPr>
            <a:r>
              <a:rPr lang="en-AU" dirty="0"/>
              <a:t>When you communicate your needs to me, it is my job to </a:t>
            </a:r>
            <a:r>
              <a:rPr lang="en-AU" b="1" u="sng" dirty="0">
                <a:solidFill>
                  <a:schemeClr val="accent2"/>
                </a:solidFill>
              </a:rPr>
              <a:t>listen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well</a:t>
            </a:r>
          </a:p>
          <a:p>
            <a:pPr marL="0" lvl="0" indent="0">
              <a:buNone/>
            </a:pPr>
            <a:r>
              <a:rPr lang="en-AU" dirty="0"/>
              <a:t>     so I can understand what you need, how my life is affecting you, and </a:t>
            </a:r>
            <a:r>
              <a:rPr lang="en-AU" b="1" u="sng" dirty="0">
                <a:solidFill>
                  <a:schemeClr val="accent2"/>
                </a:solidFill>
              </a:rPr>
              <a:t>what I can do to meet</a:t>
            </a:r>
            <a:r>
              <a:rPr lang="en-AU" b="1" dirty="0">
                <a:solidFill>
                  <a:schemeClr val="accent2"/>
                </a:solidFill>
              </a:rPr>
              <a:t> </a:t>
            </a:r>
            <a:r>
              <a:rPr lang="en-AU" b="1" u="sng" dirty="0">
                <a:solidFill>
                  <a:schemeClr val="accent2"/>
                </a:solidFill>
              </a:rPr>
              <a:t>your needs.</a:t>
            </a:r>
            <a:endParaRPr lang="en-NZ" dirty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AU" dirty="0"/>
              <a:t>I am committed to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b="1" u="sng" dirty="0">
                <a:solidFill>
                  <a:schemeClr val="accent2"/>
                </a:solidFill>
              </a:rPr>
              <a:t>protecting</a:t>
            </a:r>
            <a:r>
              <a:rPr lang="en-AU" b="1" dirty="0">
                <a:solidFill>
                  <a:schemeClr val="accent2"/>
                </a:solidFill>
              </a:rPr>
              <a:t> </a:t>
            </a:r>
            <a:r>
              <a:rPr lang="en-AU" dirty="0"/>
              <a:t>and </a:t>
            </a:r>
            <a:r>
              <a:rPr lang="en-AU" b="1" u="sng" dirty="0">
                <a:solidFill>
                  <a:schemeClr val="accent2"/>
                </a:solidFill>
              </a:rPr>
              <a:t>nurturing</a:t>
            </a:r>
            <a:r>
              <a:rPr lang="en-AU" dirty="0"/>
              <a:t> our connection.  I will do </a:t>
            </a:r>
            <a:endParaRPr lang="en-NZ" dirty="0"/>
          </a:p>
          <a:p>
            <a:pPr marL="0" indent="0">
              <a:buNone/>
            </a:pPr>
            <a:r>
              <a:rPr lang="en-AU" dirty="0"/>
              <a:t>    what I need to do in order to keep moving </a:t>
            </a:r>
            <a:r>
              <a:rPr lang="en-AU" b="1" u="sng" dirty="0">
                <a:solidFill>
                  <a:schemeClr val="accent2"/>
                </a:solidFill>
              </a:rPr>
              <a:t>toward you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– no matter what.</a:t>
            </a:r>
            <a:endParaRPr lang="en-NZ" dirty="0"/>
          </a:p>
          <a:p>
            <a:pPr lvl="0">
              <a:buFont typeface="Wingdings" pitchFamily="2" charset="2"/>
              <a:buChar char="v"/>
            </a:pPr>
            <a:r>
              <a:rPr lang="en-AU" dirty="0"/>
              <a:t>It is </a:t>
            </a:r>
            <a:r>
              <a:rPr lang="en-AU" b="1" u="sng" dirty="0">
                <a:solidFill>
                  <a:schemeClr val="accent2"/>
                </a:solidFill>
              </a:rPr>
              <a:t>my job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to manage my heart so that I can </a:t>
            </a:r>
            <a:r>
              <a:rPr lang="en-AU" b="1" u="sng" dirty="0">
                <a:solidFill>
                  <a:schemeClr val="accent2"/>
                </a:solidFill>
              </a:rPr>
              <a:t>respond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to you in love and </a:t>
            </a:r>
            <a:endParaRPr lang="en-NZ" dirty="0"/>
          </a:p>
          <a:p>
            <a:pPr marL="0" indent="0">
              <a:buNone/>
            </a:pPr>
            <a:r>
              <a:rPr lang="en-AU" b="1" dirty="0"/>
              <a:t>    </a:t>
            </a:r>
            <a:r>
              <a:rPr lang="en-AU" b="1" u="sng" dirty="0">
                <a:solidFill>
                  <a:schemeClr val="accent2"/>
                </a:solidFill>
              </a:rPr>
              <a:t>cast out fear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in our relationship. </a:t>
            </a:r>
            <a:endParaRPr lang="en-N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1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C84F-8864-6045-B496-A16C8A28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Crazy cycle: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430E157-1403-994B-B8AE-A6709324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2" t="10885" r="31911" b="55986"/>
          <a:stretch/>
        </p:blipFill>
        <p:spPr>
          <a:xfrm>
            <a:off x="0" y="0"/>
            <a:ext cx="9753600" cy="880182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D37170-B10F-1847-B7FD-BA3BDD127A21}"/>
              </a:ext>
            </a:extLst>
          </p:cNvPr>
          <p:cNvSpPr txBox="1"/>
          <p:nvPr/>
        </p:nvSpPr>
        <p:spPr>
          <a:xfrm>
            <a:off x="626533" y="365125"/>
            <a:ext cx="401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Crazy Cycle: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2B983-6746-6447-8C2D-C802A844EC1B}"/>
              </a:ext>
            </a:extLst>
          </p:cNvPr>
          <p:cNvSpPr txBox="1"/>
          <p:nvPr/>
        </p:nvSpPr>
        <p:spPr>
          <a:xfrm>
            <a:off x="9753600" y="3318933"/>
            <a:ext cx="220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He </a:t>
            </a:r>
            <a:r>
              <a:rPr lang="en-US" sz="2800" b="1" u="sng" dirty="0">
                <a:solidFill>
                  <a:srgbClr val="C00000"/>
                </a:solidFill>
              </a:rPr>
              <a:t>Responds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Loving!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59451-0450-CB49-8D57-5B87B4850961}"/>
              </a:ext>
            </a:extLst>
          </p:cNvPr>
          <p:cNvSpPr txBox="1"/>
          <p:nvPr/>
        </p:nvSpPr>
        <p:spPr>
          <a:xfrm>
            <a:off x="626533" y="3318933"/>
            <a:ext cx="2150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She </a:t>
            </a:r>
            <a:r>
              <a:rPr lang="en-US" sz="2800" b="1" u="sng" dirty="0">
                <a:solidFill>
                  <a:srgbClr val="C00000"/>
                </a:solidFill>
              </a:rPr>
              <a:t>Responds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Respectfully!</a:t>
            </a:r>
          </a:p>
        </p:txBody>
      </p:sp>
    </p:spTree>
    <p:extLst>
      <p:ext uri="{BB962C8B-B14F-4D97-AF65-F5344CB8AC3E}">
        <p14:creationId xmlns:p14="http://schemas.microsoft.com/office/powerpoint/2010/main" val="19709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6667"/>
            <a:ext cx="10515600" cy="533029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5000" dirty="0"/>
              <a:t>Connection </a:t>
            </a:r>
          </a:p>
          <a:p>
            <a:pPr marL="0" indent="0" algn="ctr">
              <a:buNone/>
            </a:pPr>
            <a:r>
              <a:rPr lang="en-US" sz="15000" dirty="0"/>
              <a:t>vs </a:t>
            </a:r>
          </a:p>
          <a:p>
            <a:pPr marL="0" indent="0" algn="ctr">
              <a:buNone/>
            </a:pPr>
            <a:r>
              <a:rPr lang="en-US" sz="15000" dirty="0"/>
              <a:t>Disconnection</a:t>
            </a:r>
          </a:p>
        </p:txBody>
      </p:sp>
    </p:spTree>
    <p:extLst>
      <p:ext uri="{BB962C8B-B14F-4D97-AF65-F5344CB8AC3E}">
        <p14:creationId xmlns:p14="http://schemas.microsoft.com/office/powerpoint/2010/main" val="11889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85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620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" y="249381"/>
            <a:ext cx="8705216" cy="6151548"/>
          </a:xfrm>
        </p:spPr>
      </p:pic>
    </p:spTree>
    <p:extLst>
      <p:ext uri="{BB962C8B-B14F-4D97-AF65-F5344CB8AC3E}">
        <p14:creationId xmlns:p14="http://schemas.microsoft.com/office/powerpoint/2010/main" val="344367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1FB5-0DC5-A34A-9E98-10F856E6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‘</a:t>
            </a:r>
            <a:r>
              <a:rPr lang="en-US" b="1" dirty="0"/>
              <a:t>P.K</a:t>
            </a:r>
            <a:r>
              <a:rPr lang="en-US" dirty="0"/>
              <a:t>’ to freshen up your marriage!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A5A66-8DF4-9141-9893-0354BCE8C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503" y="1325618"/>
            <a:ext cx="554365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9B67F-BA55-DE49-8EE1-E798F0693478}"/>
              </a:ext>
            </a:extLst>
          </p:cNvPr>
          <p:cNvSpPr txBox="1"/>
          <p:nvPr/>
        </p:nvSpPr>
        <p:spPr>
          <a:xfrm>
            <a:off x="1125391" y="4700588"/>
            <a:ext cx="2043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</a:t>
            </a:r>
            <a:r>
              <a:rPr lang="en-US" sz="3600" dirty="0"/>
              <a:t>atience</a:t>
            </a:r>
          </a:p>
          <a:p>
            <a:r>
              <a:rPr lang="en-US" sz="4800" b="1" dirty="0"/>
              <a:t>K</a:t>
            </a:r>
            <a:r>
              <a:rPr lang="en-US" sz="3600" dirty="0"/>
              <a:t>indness</a:t>
            </a:r>
          </a:p>
        </p:txBody>
      </p:sp>
    </p:spTree>
    <p:extLst>
      <p:ext uri="{BB962C8B-B14F-4D97-AF65-F5344CB8AC3E}">
        <p14:creationId xmlns:p14="http://schemas.microsoft.com/office/powerpoint/2010/main" val="3627265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BB83-444D-F84E-B8E5-A22ABA5EB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6000" dirty="0">
                <a:solidFill>
                  <a:schemeClr val="bg1"/>
                </a:solidFill>
              </a:rPr>
              <a:t>Responsibility</a:t>
            </a:r>
          </a:p>
          <a:p>
            <a:pPr marL="0" indent="0" algn="ctr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</a:rPr>
              <a:t>The ability to choose a response</a:t>
            </a:r>
            <a:r>
              <a:rPr lang="en-AU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3719-FD06-AA48-9180-6B1B781B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2547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bg1"/>
                </a:solidFill>
              </a:rPr>
              <a:t>It’s your responsibility to: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CB719-D749-2648-A0B2-161DF789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028700"/>
            <a:ext cx="8343900" cy="5272088"/>
          </a:xfrm>
        </p:spPr>
        <p:txBody>
          <a:bodyPr>
            <a:normAutofit lnSpcReduction="10000"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Stop blaming others </a:t>
            </a:r>
          </a:p>
          <a:p>
            <a:r>
              <a:rPr lang="en-AU" sz="2000" dirty="0">
                <a:solidFill>
                  <a:schemeClr val="bg1"/>
                </a:solidFill>
              </a:rPr>
              <a:t>Be responsible with chores</a:t>
            </a:r>
          </a:p>
          <a:p>
            <a:r>
              <a:rPr lang="en-AU" sz="2000" dirty="0">
                <a:solidFill>
                  <a:schemeClr val="bg1"/>
                </a:solidFill>
              </a:rPr>
              <a:t>Consistency with teaching/rearing children</a:t>
            </a:r>
          </a:p>
          <a:p>
            <a:r>
              <a:rPr lang="en-AU" sz="2000" dirty="0">
                <a:solidFill>
                  <a:schemeClr val="bg1"/>
                </a:solidFill>
              </a:rPr>
              <a:t>Show Grace</a:t>
            </a:r>
          </a:p>
          <a:p>
            <a:r>
              <a:rPr lang="en-AU" sz="2000" dirty="0">
                <a:solidFill>
                  <a:schemeClr val="bg1"/>
                </a:solidFill>
              </a:rPr>
              <a:t>Forgive and never hold onto hurt</a:t>
            </a:r>
          </a:p>
          <a:p>
            <a:r>
              <a:rPr lang="en-AU" sz="2000" dirty="0">
                <a:solidFill>
                  <a:schemeClr val="bg1"/>
                </a:solidFill>
              </a:rPr>
              <a:t>Be completely open and transparent with each other</a:t>
            </a:r>
          </a:p>
          <a:p>
            <a:r>
              <a:rPr lang="en-AU" sz="2000" dirty="0">
                <a:solidFill>
                  <a:schemeClr val="bg1"/>
                </a:solidFill>
              </a:rPr>
              <a:t>Be faithful to the vows/covenant/commitment to your partner</a:t>
            </a:r>
          </a:p>
          <a:p>
            <a:r>
              <a:rPr lang="en-AU" sz="2000" dirty="0">
                <a:solidFill>
                  <a:schemeClr val="bg1"/>
                </a:solidFill>
              </a:rPr>
              <a:t>Close the door to divorce</a:t>
            </a:r>
          </a:p>
          <a:p>
            <a:r>
              <a:rPr lang="en-AU" sz="2000" dirty="0">
                <a:solidFill>
                  <a:schemeClr val="bg1"/>
                </a:solidFill>
              </a:rPr>
              <a:t>Never giving up and live as un-divorced room-mates (unhappily ever after!)</a:t>
            </a:r>
          </a:p>
          <a:p>
            <a:r>
              <a:rPr lang="en-AU" sz="2000" dirty="0">
                <a:solidFill>
                  <a:schemeClr val="bg1"/>
                </a:solidFill>
              </a:rPr>
              <a:t>Remain faithful to spouse</a:t>
            </a:r>
          </a:p>
          <a:p>
            <a:r>
              <a:rPr lang="en-AU" sz="2000" dirty="0">
                <a:solidFill>
                  <a:schemeClr val="bg1"/>
                </a:solidFill>
              </a:rPr>
              <a:t>Build a culture of honour in your family and marriage</a:t>
            </a:r>
          </a:p>
          <a:p>
            <a:r>
              <a:rPr lang="en-AU" sz="2000" dirty="0">
                <a:solidFill>
                  <a:schemeClr val="bg1"/>
                </a:solidFill>
              </a:rPr>
              <a:t>Making forgiveness a regular practise in your family and marriage.</a:t>
            </a:r>
          </a:p>
          <a:p>
            <a:r>
              <a:rPr lang="en-AU" sz="2000" dirty="0">
                <a:solidFill>
                  <a:schemeClr val="bg1"/>
                </a:solidFill>
              </a:rPr>
              <a:t>Put on Love</a:t>
            </a:r>
          </a:p>
          <a:p>
            <a:r>
              <a:rPr lang="en-AU" sz="2000" dirty="0">
                <a:solidFill>
                  <a:schemeClr val="bg1"/>
                </a:solidFill>
              </a:rPr>
              <a:t>Fulfil your God-given Role in your family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3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B97E-F105-C941-BE61-2C6219CE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The Language of Apology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CC6B-405F-BC45-984D-8BFA7FA97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I am able to accept an apology from someone who expresses regret by simply saying “I am sorry”.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When I am offered an apology, I long to hear the words “I was wrong” and then acknowledges how that may of made me feel.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I find an apology most sincere when the person who has wronged me takes action to make it right.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I find an apology most sincere when followed by a promise to change, with offending person saying, “I will not do that again”.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I find an apology most sincere when the other party places great importance on asking for my forgiveness. 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2000" dirty="0">
                <a:solidFill>
                  <a:schemeClr val="bg1"/>
                </a:solidFill>
              </a:rPr>
              <a:t>Learn more: Gary Chapman http://www.5lovelanguages.com/profile/apology/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2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65125"/>
            <a:ext cx="10981267" cy="1325563"/>
          </a:xfrm>
        </p:spPr>
        <p:txBody>
          <a:bodyPr>
            <a:normAutofit/>
          </a:bodyPr>
          <a:lstStyle/>
          <a:p>
            <a:r>
              <a:rPr lang="en-US" sz="8000" b="1" dirty="0"/>
              <a:t>L</a:t>
            </a:r>
            <a:r>
              <a:rPr lang="en-US" sz="8000" b="1" dirty="0">
                <a:solidFill>
                  <a:schemeClr val="bg1"/>
                </a:solidFill>
              </a:rPr>
              <a:t>LUV TALK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/>
              <a:t>L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LISTEN</a:t>
            </a:r>
          </a:p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UNDERSTAND</a:t>
            </a:r>
          </a:p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VALIDATE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8236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ACBDE5-F6E0-9D46-9F78-E8254EF4F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493" b="54518"/>
          <a:stretch/>
        </p:blipFill>
        <p:spPr>
          <a:xfrm>
            <a:off x="-935665" y="-1024826"/>
            <a:ext cx="13127665" cy="8884728"/>
          </a:xfrm>
        </p:spPr>
      </p:pic>
    </p:spTree>
    <p:extLst>
      <p:ext uri="{BB962C8B-B14F-4D97-AF65-F5344CB8AC3E}">
        <p14:creationId xmlns:p14="http://schemas.microsoft.com/office/powerpoint/2010/main" val="169681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GOAL OF GOOD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To understand each other </a:t>
            </a:r>
          </a:p>
          <a:p>
            <a:r>
              <a:rPr lang="en-US" dirty="0"/>
              <a:t>For heart to heart connection</a:t>
            </a:r>
          </a:p>
          <a:p>
            <a:r>
              <a:rPr lang="en-US" dirty="0"/>
              <a:t>To be vulnerable</a:t>
            </a:r>
          </a:p>
          <a:p>
            <a:r>
              <a:rPr lang="en-US" dirty="0"/>
              <a:t>To have authenticity</a:t>
            </a:r>
          </a:p>
          <a:p>
            <a:r>
              <a:rPr lang="en-US" dirty="0"/>
              <a:t>To build intimacy</a:t>
            </a:r>
          </a:p>
          <a:p>
            <a:r>
              <a:rPr lang="en-US" dirty="0"/>
              <a:t>To move towards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>
                <a:solidFill>
                  <a:srgbClr val="C00000"/>
                </a:solidFill>
              </a:rPr>
              <a:t>CONNECTION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62" y="2316437"/>
            <a:ext cx="6225263" cy="41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2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3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7" y="0"/>
            <a:ext cx="9144000" cy="6858000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8160DF4D-F844-4F41-8FBF-B6F5370BB172}"/>
              </a:ext>
            </a:extLst>
          </p:cNvPr>
          <p:cNvSpPr/>
          <p:nvPr/>
        </p:nvSpPr>
        <p:spPr>
          <a:xfrm>
            <a:off x="7548033" y="3045883"/>
            <a:ext cx="3979334" cy="14562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WATCH OUT FOR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RELATIONAL GERMS!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40B98-56C3-EC49-B91A-BAF16FDF72BD}"/>
              </a:ext>
            </a:extLst>
          </p:cNvPr>
          <p:cNvSpPr txBox="1"/>
          <p:nvPr/>
        </p:nvSpPr>
        <p:spPr>
          <a:xfrm rot="19473356">
            <a:off x="9560048" y="1483018"/>
            <a:ext cx="2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escalation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0C865-F035-9540-A778-6A960D9BF283}"/>
              </a:ext>
            </a:extLst>
          </p:cNvPr>
          <p:cNvSpPr txBox="1"/>
          <p:nvPr/>
        </p:nvSpPr>
        <p:spPr>
          <a:xfrm rot="18898801">
            <a:off x="8412392" y="1676980"/>
            <a:ext cx="180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withdrawal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733F0-EFAF-B143-9386-BB2A2C07B34C}"/>
              </a:ext>
            </a:extLst>
          </p:cNvPr>
          <p:cNvSpPr txBox="1"/>
          <p:nvPr/>
        </p:nvSpPr>
        <p:spPr>
          <a:xfrm rot="19813770">
            <a:off x="9026236" y="2379128"/>
            <a:ext cx="194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belittling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7FA16-3962-BF4A-8F4E-50A61FBB6022}"/>
              </a:ext>
            </a:extLst>
          </p:cNvPr>
          <p:cNvSpPr txBox="1"/>
          <p:nvPr/>
        </p:nvSpPr>
        <p:spPr>
          <a:xfrm rot="20023864">
            <a:off x="9963301" y="2641561"/>
            <a:ext cx="16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86196-CB87-FA4C-B9BD-2B8EF12719EB}"/>
              </a:ext>
            </a:extLst>
          </p:cNvPr>
          <p:cNvSpPr txBox="1"/>
          <p:nvPr/>
        </p:nvSpPr>
        <p:spPr>
          <a:xfrm rot="712862">
            <a:off x="9296400" y="4364182"/>
            <a:ext cx="14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 beliefs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A69CF-2614-0F4E-9B8D-B2A2EF553B91}"/>
              </a:ext>
            </a:extLst>
          </p:cNvPr>
          <p:cNvSpPr txBox="1"/>
          <p:nvPr/>
        </p:nvSpPr>
        <p:spPr>
          <a:xfrm rot="973763">
            <a:off x="9962544" y="5151625"/>
            <a:ext cx="152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159538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Common ways of avoiding intimacy -bringing disconnection: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4481945" cy="431194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Reading novels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Disappearing into the garage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Camping out on the phone or </a:t>
            </a:r>
            <a:r>
              <a:rPr lang="en-US" sz="3200" dirty="0" err="1">
                <a:solidFill>
                  <a:schemeClr val="bg1"/>
                </a:solidFill>
              </a:rPr>
              <a:t>facebook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Worshipping the car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Spending too much time with the kids</a:t>
            </a:r>
          </a:p>
          <a:p>
            <a:r>
              <a:rPr lang="en-US" sz="3200" dirty="0">
                <a:solidFill>
                  <a:schemeClr val="bg1"/>
                </a:solidFill>
              </a:rPr>
              <a:t>Volunteering for every committee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Spending too much time on the boat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Spending too much time at her mums</a:t>
            </a:r>
          </a:p>
          <a:p>
            <a:r>
              <a:rPr lang="en-US" sz="3200" dirty="0">
                <a:solidFill>
                  <a:schemeClr val="bg1"/>
                </a:solidFill>
              </a:rPr>
              <a:t>Avoiding eye contact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Memorizing </a:t>
            </a:r>
            <a:r>
              <a:rPr lang="en-US" dirty="0">
                <a:solidFill>
                  <a:schemeClr val="bg1"/>
                </a:solidFill>
              </a:rPr>
              <a:t>every word of the ‘….paper’</a:t>
            </a:r>
          </a:p>
          <a:p>
            <a:r>
              <a:rPr lang="en-US" dirty="0">
                <a:solidFill>
                  <a:schemeClr val="bg1"/>
                </a:solidFill>
              </a:rPr>
              <a:t>Computer gaming </a:t>
            </a:r>
          </a:p>
          <a:p>
            <a:r>
              <a:rPr lang="en-US" dirty="0">
                <a:solidFill>
                  <a:schemeClr val="bg1"/>
                </a:solidFill>
              </a:rPr>
              <a:t>Spending hours at the gym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6684B-9E15-514C-90B0-543F0F7FA762}"/>
              </a:ext>
            </a:extLst>
          </p:cNvPr>
          <p:cNvSpPr txBox="1"/>
          <p:nvPr/>
        </p:nvSpPr>
        <p:spPr>
          <a:xfrm>
            <a:off x="6096000" y="1825625"/>
            <a:ext cx="457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Falling asleep on the couch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Being a sport junkie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Coming home late for dinner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Having sex but not making 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Doing crossword puzzles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Keeping separate bank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Bulimia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Jogging 10 miles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Going to the pub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Working on the house all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Refusing to 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Avoid </a:t>
            </a:r>
            <a:r>
              <a:rPr lang="en-US" sz="2000">
                <a:solidFill>
                  <a:schemeClr val="bg1"/>
                </a:solidFill>
              </a:rPr>
              <a:t>each other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Silent retreat to neutral corners</a:t>
            </a:r>
          </a:p>
        </p:txBody>
      </p:sp>
    </p:spTree>
    <p:extLst>
      <p:ext uri="{BB962C8B-B14F-4D97-AF65-F5344CB8AC3E}">
        <p14:creationId xmlns:p14="http://schemas.microsoft.com/office/powerpoint/2010/main" val="2281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40" y="142479"/>
            <a:ext cx="9098519" cy="6525344"/>
          </a:xfrm>
        </p:spPr>
      </p:pic>
    </p:spTree>
    <p:extLst>
      <p:ext uri="{BB962C8B-B14F-4D97-AF65-F5344CB8AC3E}">
        <p14:creationId xmlns:p14="http://schemas.microsoft.com/office/powerpoint/2010/main" val="219049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A562-5002-2947-B932-93573F3B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2060849"/>
            <a:ext cx="8589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www.5lovelanguages.com</a:t>
            </a:r>
          </a:p>
        </p:txBody>
      </p:sp>
    </p:spTree>
    <p:extLst>
      <p:ext uri="{BB962C8B-B14F-4D97-AF65-F5344CB8AC3E}">
        <p14:creationId xmlns:p14="http://schemas.microsoft.com/office/powerpoint/2010/main" val="428451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872716"/>
            <a:ext cx="6552728" cy="5688632"/>
          </a:xfrm>
        </p:spPr>
      </p:pic>
      <p:sp>
        <p:nvSpPr>
          <p:cNvPr id="3" name="TextBox 2"/>
          <p:cNvSpPr txBox="1"/>
          <p:nvPr/>
        </p:nvSpPr>
        <p:spPr>
          <a:xfrm>
            <a:off x="2711624" y="9807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264" y="9807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5640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8248" y="37890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Golden Retriever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3752" y="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Personality Types</a:t>
            </a:r>
          </a:p>
        </p:txBody>
      </p:sp>
      <p:pic>
        <p:nvPicPr>
          <p:cNvPr id="9" name="Content Placeholder 5" descr="personality_test_Lion-Beaver_Otter_-Golden_Retriever-31.jpg">
            <a:extLst>
              <a:ext uri="{FF2B5EF4-FFF2-40B4-BE49-F238E27FC236}">
                <a16:creationId xmlns:a16="http://schemas.microsoft.com/office/drawing/2014/main" id="{9001C416-343A-D645-879D-4CBA91E028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-49328" r="49773" b="50573"/>
          <a:stretch/>
        </p:blipFill>
        <p:spPr>
          <a:xfrm>
            <a:off x="5837617" y="-2212848"/>
            <a:ext cx="3603549" cy="6121692"/>
          </a:xfrm>
          <a:prstGeom prst="rect">
            <a:avLst/>
          </a:prstGeom>
        </p:spPr>
      </p:pic>
      <p:pic>
        <p:nvPicPr>
          <p:cNvPr id="10" name="Content Placeholder 3" descr="personality_test_Lion-Beaver_Otter_-Golden_Retriever-31.jpg">
            <a:extLst>
              <a:ext uri="{FF2B5EF4-FFF2-40B4-BE49-F238E27FC236}">
                <a16:creationId xmlns:a16="http://schemas.microsoft.com/office/drawing/2014/main" id="{A40FA585-7D59-1A49-9C85-B27702727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507" r="49598" b="1317"/>
          <a:stretch/>
        </p:blipFill>
        <p:spPr>
          <a:xfrm>
            <a:off x="2283031" y="779669"/>
            <a:ext cx="3726991" cy="3042161"/>
          </a:xfrm>
          <a:prstGeom prst="rect">
            <a:avLst/>
          </a:prstGeom>
        </p:spPr>
      </p:pic>
      <p:pic>
        <p:nvPicPr>
          <p:cNvPr id="11" name="Content Placeholder 3" descr="personality_test_Lion-Beaver_Otter_-Golden_Retriever-31.jpg">
            <a:extLst>
              <a:ext uri="{FF2B5EF4-FFF2-40B4-BE49-F238E27FC236}">
                <a16:creationId xmlns:a16="http://schemas.microsoft.com/office/drawing/2014/main" id="{5BD72C51-7C96-A14D-A282-66DFDEDD3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3" r="599" b="48471"/>
          <a:stretch/>
        </p:blipFill>
        <p:spPr>
          <a:xfrm>
            <a:off x="5946648" y="3843531"/>
            <a:ext cx="3483754" cy="2843654"/>
          </a:xfrm>
          <a:prstGeom prst="rect">
            <a:avLst/>
          </a:prstGeom>
        </p:spPr>
      </p:pic>
      <p:pic>
        <p:nvPicPr>
          <p:cNvPr id="12" name="Content Placeholder 3" descr="personality_test_Lion-Beaver_Otter_-Golden_Retriever-31.jpg">
            <a:extLst>
              <a:ext uri="{FF2B5EF4-FFF2-40B4-BE49-F238E27FC236}">
                <a16:creationId xmlns:a16="http://schemas.microsoft.com/office/drawing/2014/main" id="{D96A567B-31ED-8747-957B-781290C1D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3" t="48985" r="927"/>
          <a:stretch/>
        </p:blipFill>
        <p:spPr>
          <a:xfrm>
            <a:off x="2283031" y="3705106"/>
            <a:ext cx="3704957" cy="29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3010</TotalTime>
  <Words>964</Words>
  <Application>Microsoft Macintosh PowerPoint</Application>
  <PresentationFormat>Widescreen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GOAL OF GOOD COMMUNICATION</vt:lpstr>
      <vt:lpstr>PowerPoint Presentation</vt:lpstr>
      <vt:lpstr>PowerPoint Presentation</vt:lpstr>
      <vt:lpstr>Common ways of avoiding intimacy -bringing disconnection: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LOVE?</vt:lpstr>
      <vt:lpstr>Top Relational Secrets:</vt:lpstr>
      <vt:lpstr>PowerPoint Presentation</vt:lpstr>
      <vt:lpstr>Crazy cycle:</vt:lpstr>
      <vt:lpstr>PowerPoint Presentation</vt:lpstr>
      <vt:lpstr>PowerPoint Presentation</vt:lpstr>
      <vt:lpstr>Add ‘P.K’ to freshen up your marriage!</vt:lpstr>
      <vt:lpstr>PowerPoint Presentation</vt:lpstr>
      <vt:lpstr>It’s your responsibility to:</vt:lpstr>
      <vt:lpstr>The Language of Apology</vt:lpstr>
      <vt:lpstr>LLUV TALK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 warne</dc:creator>
  <cp:lastModifiedBy>jenni warne</cp:lastModifiedBy>
  <cp:revision>111</cp:revision>
  <dcterms:created xsi:type="dcterms:W3CDTF">2018-01-24T21:01:13Z</dcterms:created>
  <dcterms:modified xsi:type="dcterms:W3CDTF">2018-09-13T09:23:08Z</dcterms:modified>
</cp:coreProperties>
</file>