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68" r:id="rId5"/>
    <p:sldId id="271" r:id="rId6"/>
    <p:sldId id="272" r:id="rId7"/>
    <p:sldId id="267" r:id="rId8"/>
    <p:sldId id="274" r:id="rId9"/>
    <p:sldId id="277" r:id="rId10"/>
    <p:sldId id="276" r:id="rId11"/>
    <p:sldId id="262" r:id="rId12"/>
    <p:sldId id="278" r:id="rId13"/>
    <p:sldId id="279" r:id="rId14"/>
    <p:sldId id="275" r:id="rId15"/>
    <p:sldId id="281" r:id="rId16"/>
    <p:sldId id="282" r:id="rId17"/>
    <p:sldId id="283" r:id="rId18"/>
    <p:sldId id="284" r:id="rId19"/>
    <p:sldId id="285" r:id="rId20"/>
    <p:sldId id="287" r:id="rId21"/>
    <p:sldId id="286" r:id="rId22"/>
    <p:sldId id="288" r:id="rId23"/>
    <p:sldId id="289" r:id="rId24"/>
    <p:sldId id="280" r:id="rId25"/>
    <p:sldId id="291" r:id="rId26"/>
    <p:sldId id="270" r:id="rId27"/>
    <p:sldId id="290" r:id="rId28"/>
    <p:sldId id="273"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634" y="8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B6AD289E-4026-4805-A459-D84B9FECD11A}" type="datetimeFigureOut">
              <a:rPr lang="en-NZ" smtClean="0"/>
              <a:pPr/>
              <a:t>3/08/2018</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968FEA3A-D0EC-44B4-9129-CB75E9329970}" type="slidenum">
              <a:rPr lang="en-NZ" smtClean="0"/>
              <a:pPr/>
              <a:t>‹#›</a:t>
            </a:fld>
            <a:endParaRPr lang="en-N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B6AD289E-4026-4805-A459-D84B9FECD11A}" type="datetimeFigureOut">
              <a:rPr lang="en-NZ" smtClean="0"/>
              <a:pPr/>
              <a:t>3/08/2018</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968FEA3A-D0EC-44B4-9129-CB75E9329970}" type="slidenum">
              <a:rPr lang="en-NZ" smtClean="0"/>
              <a:pPr/>
              <a:t>‹#›</a:t>
            </a:fld>
            <a:endParaRPr lang="en-N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B6AD289E-4026-4805-A459-D84B9FECD11A}" type="datetimeFigureOut">
              <a:rPr lang="en-NZ" smtClean="0"/>
              <a:pPr/>
              <a:t>3/08/2018</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968FEA3A-D0EC-44B4-9129-CB75E9329970}" type="slidenum">
              <a:rPr lang="en-NZ" smtClean="0"/>
              <a:pPr/>
              <a:t>‹#›</a:t>
            </a:fld>
            <a:endParaRPr lang="en-N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B6AD289E-4026-4805-A459-D84B9FECD11A}" type="datetimeFigureOut">
              <a:rPr lang="en-NZ" smtClean="0"/>
              <a:pPr/>
              <a:t>3/08/2018</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968FEA3A-D0EC-44B4-9129-CB75E9329970}" type="slidenum">
              <a:rPr lang="en-NZ" smtClean="0"/>
              <a:pPr/>
              <a:t>‹#›</a:t>
            </a:fld>
            <a:endParaRPr lang="en-N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AD289E-4026-4805-A459-D84B9FECD11A}" type="datetimeFigureOut">
              <a:rPr lang="en-NZ" smtClean="0"/>
              <a:pPr/>
              <a:t>3/08/2018</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968FEA3A-D0EC-44B4-9129-CB75E9329970}" type="slidenum">
              <a:rPr lang="en-NZ" smtClean="0"/>
              <a:pPr/>
              <a:t>‹#›</a:t>
            </a:fld>
            <a:endParaRPr lang="en-N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B6AD289E-4026-4805-A459-D84B9FECD11A}" type="datetimeFigureOut">
              <a:rPr lang="en-NZ" smtClean="0"/>
              <a:pPr/>
              <a:t>3/08/2018</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968FEA3A-D0EC-44B4-9129-CB75E9329970}" type="slidenum">
              <a:rPr lang="en-NZ" smtClean="0"/>
              <a:pPr/>
              <a:t>‹#›</a:t>
            </a:fld>
            <a:endParaRPr lang="en-N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B6AD289E-4026-4805-A459-D84B9FECD11A}" type="datetimeFigureOut">
              <a:rPr lang="en-NZ" smtClean="0"/>
              <a:pPr/>
              <a:t>3/08/2018</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968FEA3A-D0EC-44B4-9129-CB75E9329970}" type="slidenum">
              <a:rPr lang="en-NZ" smtClean="0"/>
              <a:pPr/>
              <a:t>‹#›</a:t>
            </a:fld>
            <a:endParaRPr lang="en-N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B6AD289E-4026-4805-A459-D84B9FECD11A}" type="datetimeFigureOut">
              <a:rPr lang="en-NZ" smtClean="0"/>
              <a:pPr/>
              <a:t>3/08/2018</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968FEA3A-D0EC-44B4-9129-CB75E9329970}" type="slidenum">
              <a:rPr lang="en-NZ" smtClean="0"/>
              <a:pPr/>
              <a:t>‹#›</a:t>
            </a:fld>
            <a:endParaRPr lang="en-N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D289E-4026-4805-A459-D84B9FECD11A}" type="datetimeFigureOut">
              <a:rPr lang="en-NZ" smtClean="0"/>
              <a:pPr/>
              <a:t>3/08/2018</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968FEA3A-D0EC-44B4-9129-CB75E9329970}" type="slidenum">
              <a:rPr lang="en-NZ" smtClean="0"/>
              <a:pPr/>
              <a:t>‹#›</a:t>
            </a:fld>
            <a:endParaRPr lang="en-N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AD289E-4026-4805-A459-D84B9FECD11A}" type="datetimeFigureOut">
              <a:rPr lang="en-NZ" smtClean="0"/>
              <a:pPr/>
              <a:t>3/08/2018</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968FEA3A-D0EC-44B4-9129-CB75E9329970}" type="slidenum">
              <a:rPr lang="en-NZ" smtClean="0"/>
              <a:pPr/>
              <a:t>‹#›</a:t>
            </a:fld>
            <a:endParaRPr lang="en-N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AD289E-4026-4805-A459-D84B9FECD11A}" type="datetimeFigureOut">
              <a:rPr lang="en-NZ" smtClean="0"/>
              <a:pPr/>
              <a:t>3/08/2018</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968FEA3A-D0EC-44B4-9129-CB75E9329970}" type="slidenum">
              <a:rPr lang="en-NZ" smtClean="0"/>
              <a:pPr/>
              <a:t>‹#›</a:t>
            </a:fld>
            <a:endParaRPr lang="en-N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6AD289E-4026-4805-A459-D84B9FECD11A}" type="datetimeFigureOut">
              <a:rPr lang="en-NZ" smtClean="0"/>
              <a:pPr/>
              <a:t>3/08/2018</a:t>
            </a:fld>
            <a:endParaRPr lang="en-NZ"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68FEA3A-D0EC-44B4-9129-CB75E9329970}" type="slidenum">
              <a:rPr lang="en-NZ" smtClean="0"/>
              <a:pPr/>
              <a:t>‹#›</a:t>
            </a:fld>
            <a:endParaRPr lang="en-N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14839" y="2094697"/>
            <a:ext cx="806489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tabLst>
                <a:tab pos="360000" algn="l"/>
                <a:tab pos="540000" algn="l"/>
                <a:tab pos="720000" algn="l"/>
                <a:tab pos="900000" algn="l"/>
              </a:tabLst>
            </a:pPr>
            <a:r>
              <a:rPr lang="en-NZ" sz="2800" b="1" baseline="30000" dirty="0" smtClean="0">
                <a:solidFill>
                  <a:schemeClr val="bg1"/>
                </a:solidFill>
                <a:latin typeface="Myriad Pro" panose="020B0503030403020204" pitchFamily="34" charset="0"/>
              </a:rPr>
              <a:t>38</a:t>
            </a:r>
            <a:r>
              <a:rPr lang="en-NZ" sz="2800" b="1" baseline="30000" dirty="0">
                <a:solidFill>
                  <a:schemeClr val="bg1"/>
                </a:solidFill>
                <a:latin typeface="Myriad Pro" panose="020B0503030403020204" pitchFamily="34" charset="0"/>
              </a:rPr>
              <a:t> </a:t>
            </a:r>
            <a:r>
              <a:rPr lang="en-NZ" sz="2800" b="1" dirty="0">
                <a:solidFill>
                  <a:schemeClr val="bg1"/>
                </a:solidFill>
                <a:latin typeface="Myriad Pro" panose="020B0503030403020204" pitchFamily="34" charset="0"/>
              </a:rPr>
              <a:t>And he who does not take his cross and follow </a:t>
            </a:r>
            <a:r>
              <a:rPr lang="en-NZ" sz="2800" b="1" dirty="0" smtClean="0">
                <a:solidFill>
                  <a:schemeClr val="bg1"/>
                </a:solidFill>
                <a:latin typeface="Myriad Pro" panose="020B0503030403020204" pitchFamily="34" charset="0"/>
              </a:rPr>
              <a:t>	after </a:t>
            </a:r>
            <a:r>
              <a:rPr lang="en-NZ" sz="2800" b="1" dirty="0">
                <a:solidFill>
                  <a:schemeClr val="bg1"/>
                </a:solidFill>
                <a:latin typeface="Myriad Pro" panose="020B0503030403020204" pitchFamily="34" charset="0"/>
              </a:rPr>
              <a:t>Me is not worthy of Me. </a:t>
            </a:r>
            <a:endParaRPr lang="en-NZ" sz="2800" b="1" dirty="0">
              <a:solidFill>
                <a:schemeClr val="bg1"/>
              </a:solidFill>
              <a:latin typeface="Myriad Pro" pitchFamily="34" charset="0"/>
            </a:endParaRPr>
          </a:p>
        </p:txBody>
      </p:sp>
    </p:spTree>
    <p:extLst>
      <p:ext uri="{BB962C8B-B14F-4D97-AF65-F5344CB8AC3E}">
        <p14:creationId xmlns:p14="http://schemas.microsoft.com/office/powerpoint/2010/main" val="1512725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14839" y="2094697"/>
            <a:ext cx="806489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tabLst>
                <a:tab pos="360000" algn="l"/>
                <a:tab pos="540000" algn="l"/>
                <a:tab pos="720000" algn="l"/>
                <a:tab pos="900000" algn="l"/>
              </a:tabLst>
            </a:pPr>
            <a:r>
              <a:rPr lang="en-NZ" sz="2800" dirty="0">
                <a:solidFill>
                  <a:schemeClr val="bg1"/>
                </a:solidFill>
                <a:latin typeface="Myriad Pro" panose="020B0503030403020204" pitchFamily="34" charset="0"/>
              </a:rPr>
              <a:t> </a:t>
            </a:r>
            <a:r>
              <a:rPr lang="en-NZ" sz="2800" b="1" baseline="30000" dirty="0">
                <a:solidFill>
                  <a:schemeClr val="bg1"/>
                </a:solidFill>
                <a:latin typeface="Myriad Pro" panose="020B0503030403020204" pitchFamily="34" charset="0"/>
              </a:rPr>
              <a:t>39 </a:t>
            </a:r>
            <a:r>
              <a:rPr lang="en-NZ" sz="2800" b="1" dirty="0">
                <a:solidFill>
                  <a:schemeClr val="bg1"/>
                </a:solidFill>
                <a:latin typeface="Myriad Pro" panose="020B0503030403020204" pitchFamily="34" charset="0"/>
              </a:rPr>
              <a:t>He who has found his </a:t>
            </a:r>
            <a:r>
              <a:rPr lang="en-NZ" sz="2800" b="1" dirty="0" smtClean="0">
                <a:solidFill>
                  <a:schemeClr val="bg1"/>
                </a:solidFill>
                <a:latin typeface="Myriad Pro" panose="020B0503030403020204" pitchFamily="34" charset="0"/>
              </a:rPr>
              <a:t>life </a:t>
            </a:r>
            <a:r>
              <a:rPr lang="en-NZ" sz="2800" b="1" dirty="0">
                <a:solidFill>
                  <a:schemeClr val="bg1"/>
                </a:solidFill>
                <a:latin typeface="Myriad Pro" panose="020B0503030403020204" pitchFamily="34" charset="0"/>
              </a:rPr>
              <a:t>will lose it, and he </a:t>
            </a:r>
            <a:r>
              <a:rPr lang="en-NZ" sz="2800" b="1" dirty="0" smtClean="0">
                <a:solidFill>
                  <a:schemeClr val="bg1"/>
                </a:solidFill>
                <a:latin typeface="Myriad Pro" panose="020B0503030403020204" pitchFamily="34" charset="0"/>
              </a:rPr>
              <a:t>	who </a:t>
            </a:r>
            <a:r>
              <a:rPr lang="en-NZ" sz="2800" b="1" dirty="0">
                <a:solidFill>
                  <a:schemeClr val="bg1"/>
                </a:solidFill>
                <a:latin typeface="Myriad Pro" panose="020B0503030403020204" pitchFamily="34" charset="0"/>
              </a:rPr>
              <a:t>has lost his </a:t>
            </a:r>
            <a:r>
              <a:rPr lang="en-NZ" sz="2800" b="1" dirty="0" smtClean="0">
                <a:solidFill>
                  <a:schemeClr val="bg1"/>
                </a:solidFill>
                <a:latin typeface="Myriad Pro" panose="020B0503030403020204" pitchFamily="34" charset="0"/>
              </a:rPr>
              <a:t>life </a:t>
            </a:r>
            <a:r>
              <a:rPr lang="en-NZ" sz="2800" b="1" dirty="0">
                <a:solidFill>
                  <a:schemeClr val="bg1"/>
                </a:solidFill>
                <a:latin typeface="Myriad Pro" panose="020B0503030403020204" pitchFamily="34" charset="0"/>
              </a:rPr>
              <a:t>for My sake will find it.</a:t>
            </a:r>
            <a:endParaRPr lang="en-NZ" sz="2800" b="1" dirty="0">
              <a:solidFill>
                <a:schemeClr val="bg1"/>
              </a:solidFill>
              <a:latin typeface="Myriad Pro"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14839" y="1879253"/>
            <a:ext cx="806489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tabLst>
                <a:tab pos="360000" algn="l"/>
                <a:tab pos="540000" algn="l"/>
                <a:tab pos="720000" algn="l"/>
                <a:tab pos="900000" algn="l"/>
              </a:tabLst>
            </a:pPr>
            <a:r>
              <a:rPr lang="en-NZ" sz="2800" dirty="0">
                <a:solidFill>
                  <a:schemeClr val="bg1"/>
                </a:solidFill>
                <a:latin typeface="Myriad Pro" panose="020B0503030403020204" pitchFamily="34" charset="0"/>
              </a:rPr>
              <a:t> </a:t>
            </a:r>
            <a:r>
              <a:rPr lang="en-US" sz="2800" dirty="0">
                <a:solidFill>
                  <a:schemeClr val="bg1"/>
                </a:solidFill>
                <a:latin typeface="Myriad Pro" panose="020B0503030403020204" pitchFamily="34" charset="0"/>
              </a:rPr>
              <a:t>There is a massive and I mean, a </a:t>
            </a:r>
            <a:r>
              <a:rPr lang="en-US" sz="2800" dirty="0">
                <a:solidFill>
                  <a:srgbClr val="FF0000"/>
                </a:solidFill>
                <a:latin typeface="Myriad Pro" panose="020B0503030403020204" pitchFamily="34" charset="0"/>
              </a:rPr>
              <a:t>massive difference </a:t>
            </a:r>
            <a:r>
              <a:rPr lang="en-US" sz="2800" dirty="0">
                <a:solidFill>
                  <a:schemeClr val="bg1"/>
                </a:solidFill>
                <a:latin typeface="Myriad Pro" panose="020B0503030403020204" pitchFamily="34" charset="0"/>
              </a:rPr>
              <a:t>between </a:t>
            </a:r>
            <a:r>
              <a:rPr lang="en-US" sz="2800" dirty="0">
                <a:solidFill>
                  <a:srgbClr val="FF0000"/>
                </a:solidFill>
                <a:latin typeface="Myriad Pro" panose="020B0503030403020204" pitchFamily="34" charset="0"/>
              </a:rPr>
              <a:t>losing your life </a:t>
            </a:r>
            <a:r>
              <a:rPr lang="en-US" sz="2800" dirty="0">
                <a:solidFill>
                  <a:schemeClr val="bg1"/>
                </a:solidFill>
                <a:latin typeface="Myriad Pro" panose="020B0503030403020204" pitchFamily="34" charset="0"/>
              </a:rPr>
              <a:t>for </a:t>
            </a:r>
            <a:r>
              <a:rPr lang="en-US" sz="2800" b="1" dirty="0">
                <a:solidFill>
                  <a:srgbClr val="FF0000"/>
                </a:solidFill>
                <a:latin typeface="Myriad Pro" panose="020B0503030403020204" pitchFamily="34" charset="0"/>
              </a:rPr>
              <a:t>HIS SAKE </a:t>
            </a:r>
            <a:r>
              <a:rPr lang="en-US" sz="2800" dirty="0">
                <a:solidFill>
                  <a:schemeClr val="bg1"/>
                </a:solidFill>
                <a:latin typeface="Myriad Pro" panose="020B0503030403020204" pitchFamily="34" charset="0"/>
              </a:rPr>
              <a:t>and </a:t>
            </a:r>
            <a:r>
              <a:rPr lang="en-US" sz="2800" dirty="0">
                <a:solidFill>
                  <a:srgbClr val="FF0000"/>
                </a:solidFill>
                <a:latin typeface="Myriad Pro" panose="020B0503030403020204" pitchFamily="34" charset="0"/>
              </a:rPr>
              <a:t>losing your life</a:t>
            </a:r>
            <a:r>
              <a:rPr lang="en-US" sz="2800" dirty="0">
                <a:solidFill>
                  <a:schemeClr val="bg1"/>
                </a:solidFill>
                <a:latin typeface="Myriad Pro" panose="020B0503030403020204" pitchFamily="34" charset="0"/>
              </a:rPr>
              <a:t> for </a:t>
            </a:r>
            <a:r>
              <a:rPr lang="en-US" sz="2800" b="1" dirty="0">
                <a:solidFill>
                  <a:srgbClr val="FF0000"/>
                </a:solidFill>
                <a:latin typeface="Myriad Pro" panose="020B0503030403020204" pitchFamily="34" charset="0"/>
              </a:rPr>
              <a:t>YOUR SAKE</a:t>
            </a:r>
            <a:r>
              <a:rPr lang="en-US" sz="2800" dirty="0">
                <a:solidFill>
                  <a:schemeClr val="bg1"/>
                </a:solidFill>
                <a:latin typeface="Myriad Pro" panose="020B0503030403020204" pitchFamily="34" charset="0"/>
              </a:rPr>
              <a:t>, but </a:t>
            </a:r>
            <a:r>
              <a:rPr lang="en-US" sz="2800" dirty="0">
                <a:solidFill>
                  <a:srgbClr val="FF0000"/>
                </a:solidFill>
                <a:latin typeface="Myriad Pro" panose="020B0503030403020204" pitchFamily="34" charset="0"/>
              </a:rPr>
              <a:t>in His name</a:t>
            </a:r>
            <a:r>
              <a:rPr lang="en-US" sz="2800" b="1" dirty="0">
                <a:solidFill>
                  <a:srgbClr val="FF0000"/>
                </a:solidFill>
                <a:latin typeface="Myriad Pro" panose="020B0503030403020204" pitchFamily="34" charset="0"/>
              </a:rPr>
              <a:t>.</a:t>
            </a:r>
            <a:endParaRPr lang="en-NZ" sz="2800" b="1" dirty="0">
              <a:solidFill>
                <a:srgbClr val="FF0000"/>
              </a:solidFill>
              <a:latin typeface="Myriad Pro" pitchFamily="34" charset="0"/>
            </a:endParaRPr>
          </a:p>
        </p:txBody>
      </p:sp>
    </p:spTree>
    <p:extLst>
      <p:ext uri="{BB962C8B-B14F-4D97-AF65-F5344CB8AC3E}">
        <p14:creationId xmlns:p14="http://schemas.microsoft.com/office/powerpoint/2010/main" val="1681464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14839" y="2094697"/>
            <a:ext cx="806489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tabLst>
                <a:tab pos="360000" algn="l"/>
                <a:tab pos="540000" algn="l"/>
                <a:tab pos="720000" algn="l"/>
                <a:tab pos="900000" algn="l"/>
              </a:tabLst>
            </a:pPr>
            <a:r>
              <a:rPr lang="en-NZ" sz="2800" dirty="0">
                <a:solidFill>
                  <a:schemeClr val="bg1"/>
                </a:solidFill>
                <a:latin typeface="Myriad Pro" panose="020B0503030403020204" pitchFamily="34" charset="0"/>
              </a:rPr>
              <a:t> </a:t>
            </a:r>
            <a:r>
              <a:rPr lang="en-US" sz="2800" dirty="0">
                <a:solidFill>
                  <a:schemeClr val="bg1"/>
                </a:solidFill>
              </a:rPr>
              <a:t>The </a:t>
            </a:r>
            <a:r>
              <a:rPr lang="en-US" sz="2800" b="1" dirty="0">
                <a:solidFill>
                  <a:srgbClr val="FF0000"/>
                </a:solidFill>
              </a:rPr>
              <a:t>FALSE</a:t>
            </a:r>
            <a:r>
              <a:rPr lang="en-US" sz="2800" dirty="0">
                <a:solidFill>
                  <a:schemeClr val="bg1"/>
                </a:solidFill>
              </a:rPr>
              <a:t> or the </a:t>
            </a:r>
            <a:r>
              <a:rPr lang="en-US" sz="2800" b="1" dirty="0">
                <a:solidFill>
                  <a:srgbClr val="FF0000"/>
                </a:solidFill>
              </a:rPr>
              <a:t>COUNTERFEIT</a:t>
            </a:r>
            <a:r>
              <a:rPr lang="en-US" sz="2800" dirty="0">
                <a:solidFill>
                  <a:schemeClr val="bg1"/>
                </a:solidFill>
              </a:rPr>
              <a:t> can so easily be painted up as the </a:t>
            </a:r>
            <a:r>
              <a:rPr lang="en-US" sz="2800" b="1" dirty="0">
                <a:solidFill>
                  <a:srgbClr val="FF0000"/>
                </a:solidFill>
              </a:rPr>
              <a:t>REAL</a:t>
            </a:r>
            <a:endParaRPr lang="en-NZ" sz="2800" b="1" dirty="0">
              <a:solidFill>
                <a:srgbClr val="FF0000"/>
              </a:solidFill>
              <a:latin typeface="Myriad Pro" pitchFamily="34" charset="0"/>
            </a:endParaRPr>
          </a:p>
        </p:txBody>
      </p:sp>
    </p:spTree>
    <p:extLst>
      <p:ext uri="{BB962C8B-B14F-4D97-AF65-F5344CB8AC3E}">
        <p14:creationId xmlns:p14="http://schemas.microsoft.com/office/powerpoint/2010/main" val="24095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14839" y="586591"/>
            <a:ext cx="806489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NZ" sz="2800" b="1" dirty="0" smtClean="0">
                <a:solidFill>
                  <a:schemeClr val="bg1"/>
                </a:solidFill>
                <a:latin typeface="Myriad Pro" pitchFamily="34" charset="0"/>
              </a:rPr>
              <a:t>John13:36-38</a:t>
            </a:r>
            <a:endParaRPr lang="en-NZ" sz="2800" b="1" dirty="0" smtClean="0">
              <a:solidFill>
                <a:schemeClr val="bg1"/>
              </a:solidFill>
              <a:latin typeface="Myriad Pro" pitchFamily="34" charset="0"/>
            </a:endParaRPr>
          </a:p>
          <a:p>
            <a:r>
              <a:rPr lang="en-NZ" sz="2800" b="1" baseline="30000" dirty="0">
                <a:solidFill>
                  <a:schemeClr val="bg1"/>
                </a:solidFill>
                <a:latin typeface="Myriad Pro" panose="020B0503030403020204" pitchFamily="34" charset="0"/>
              </a:rPr>
              <a:t>36 </a:t>
            </a:r>
            <a:r>
              <a:rPr lang="en-NZ" sz="2800" dirty="0">
                <a:solidFill>
                  <a:schemeClr val="bg1"/>
                </a:solidFill>
                <a:latin typeface="Myriad Pro" panose="020B0503030403020204" pitchFamily="34" charset="0"/>
              </a:rPr>
              <a:t>Simon Peter </a:t>
            </a:r>
            <a:r>
              <a:rPr lang="en-NZ" sz="2800" dirty="0" smtClean="0">
                <a:solidFill>
                  <a:schemeClr val="bg1"/>
                </a:solidFill>
                <a:latin typeface="Myriad Pro" panose="020B0503030403020204" pitchFamily="34" charset="0"/>
              </a:rPr>
              <a:t>said </a:t>
            </a:r>
            <a:r>
              <a:rPr lang="en-NZ" sz="2800" dirty="0">
                <a:solidFill>
                  <a:schemeClr val="bg1"/>
                </a:solidFill>
                <a:latin typeface="Myriad Pro" panose="020B0503030403020204" pitchFamily="34" charset="0"/>
              </a:rPr>
              <a:t>to Him, “Lord, where are You going?” Jesus answered, “Where I go, you cannot follow Me now; but you will follow later.” </a:t>
            </a:r>
            <a:r>
              <a:rPr lang="en-NZ" sz="2800" b="1" baseline="30000" dirty="0">
                <a:solidFill>
                  <a:schemeClr val="bg1"/>
                </a:solidFill>
                <a:latin typeface="Myriad Pro" panose="020B0503030403020204" pitchFamily="34" charset="0"/>
              </a:rPr>
              <a:t>37 </a:t>
            </a:r>
            <a:r>
              <a:rPr lang="en-NZ" sz="2800" dirty="0">
                <a:solidFill>
                  <a:schemeClr val="bg1"/>
                </a:solidFill>
                <a:latin typeface="Myriad Pro" panose="020B0503030403020204" pitchFamily="34" charset="0"/>
              </a:rPr>
              <a:t>Peter </a:t>
            </a:r>
            <a:r>
              <a:rPr lang="en-NZ" sz="2800" dirty="0" smtClean="0">
                <a:solidFill>
                  <a:schemeClr val="bg1"/>
                </a:solidFill>
                <a:latin typeface="Myriad Pro" panose="020B0503030403020204" pitchFamily="34" charset="0"/>
              </a:rPr>
              <a:t>said </a:t>
            </a:r>
            <a:r>
              <a:rPr lang="en-NZ" sz="2800" dirty="0">
                <a:solidFill>
                  <a:schemeClr val="bg1"/>
                </a:solidFill>
                <a:latin typeface="Myriad Pro" panose="020B0503030403020204" pitchFamily="34" charset="0"/>
              </a:rPr>
              <a:t>to Him, “Lord, why can I not follow You right now? </a:t>
            </a:r>
            <a:r>
              <a:rPr lang="en-NZ" sz="2800" dirty="0">
                <a:solidFill>
                  <a:srgbClr val="FF0000"/>
                </a:solidFill>
                <a:latin typeface="Myriad Pro" panose="020B0503030403020204" pitchFamily="34" charset="0"/>
              </a:rPr>
              <a:t>I will lay down </a:t>
            </a:r>
            <a:r>
              <a:rPr lang="en-NZ" sz="2800" i="1" dirty="0">
                <a:solidFill>
                  <a:srgbClr val="FF0000"/>
                </a:solidFill>
                <a:latin typeface="Myriad Pro" panose="020B0503030403020204" pitchFamily="34" charset="0"/>
              </a:rPr>
              <a:t>my life </a:t>
            </a:r>
            <a:r>
              <a:rPr lang="en-NZ" sz="2800" dirty="0">
                <a:solidFill>
                  <a:srgbClr val="FF0000"/>
                </a:solidFill>
                <a:latin typeface="Myriad Pro" panose="020B0503030403020204" pitchFamily="34" charset="0"/>
              </a:rPr>
              <a:t>for </a:t>
            </a:r>
            <a:r>
              <a:rPr lang="en-NZ" sz="2800" i="1" dirty="0">
                <a:solidFill>
                  <a:srgbClr val="FF0000"/>
                </a:solidFill>
                <a:latin typeface="Myriad Pro" panose="020B0503030403020204" pitchFamily="34" charset="0"/>
              </a:rPr>
              <a:t>You</a:t>
            </a:r>
            <a:r>
              <a:rPr lang="en-NZ" sz="2800" dirty="0">
                <a:solidFill>
                  <a:srgbClr val="FF0000"/>
                </a:solidFill>
                <a:latin typeface="Myriad Pro" panose="020B0503030403020204" pitchFamily="34" charset="0"/>
              </a:rPr>
              <a:t>.</a:t>
            </a:r>
            <a:r>
              <a:rPr lang="en-NZ" sz="2800" dirty="0">
                <a:solidFill>
                  <a:schemeClr val="bg1"/>
                </a:solidFill>
                <a:latin typeface="Myriad Pro" panose="020B0503030403020204" pitchFamily="34" charset="0"/>
              </a:rPr>
              <a:t>” </a:t>
            </a:r>
            <a:r>
              <a:rPr lang="en-NZ" sz="2800" b="1" baseline="30000" dirty="0">
                <a:solidFill>
                  <a:schemeClr val="bg1"/>
                </a:solidFill>
                <a:latin typeface="Myriad Pro" panose="020B0503030403020204" pitchFamily="34" charset="0"/>
              </a:rPr>
              <a:t>38 </a:t>
            </a:r>
            <a:r>
              <a:rPr lang="en-NZ" sz="2800" dirty="0">
                <a:solidFill>
                  <a:schemeClr val="bg1"/>
                </a:solidFill>
                <a:latin typeface="Myriad Pro" panose="020B0503030403020204" pitchFamily="34" charset="0"/>
              </a:rPr>
              <a:t>Jesus </a:t>
            </a:r>
            <a:r>
              <a:rPr lang="en-NZ" sz="2800" dirty="0" smtClean="0">
                <a:solidFill>
                  <a:schemeClr val="bg1"/>
                </a:solidFill>
                <a:latin typeface="Myriad Pro" panose="020B0503030403020204" pitchFamily="34" charset="0"/>
              </a:rPr>
              <a:t>answered</a:t>
            </a:r>
            <a:r>
              <a:rPr lang="en-NZ" sz="2800" dirty="0">
                <a:solidFill>
                  <a:schemeClr val="bg1"/>
                </a:solidFill>
                <a:latin typeface="Myriad Pro" panose="020B0503030403020204" pitchFamily="34" charset="0"/>
              </a:rPr>
              <a:t>, “</a:t>
            </a:r>
            <a:r>
              <a:rPr lang="en-NZ" sz="2800" dirty="0">
                <a:solidFill>
                  <a:srgbClr val="FF0000"/>
                </a:solidFill>
                <a:latin typeface="Myriad Pro" panose="020B0503030403020204" pitchFamily="34" charset="0"/>
              </a:rPr>
              <a:t>Will you lay down </a:t>
            </a:r>
            <a:r>
              <a:rPr lang="en-NZ" sz="2800" i="1" u="sng" dirty="0">
                <a:solidFill>
                  <a:srgbClr val="FF0000"/>
                </a:solidFill>
                <a:latin typeface="Myriad Pro" panose="020B0503030403020204" pitchFamily="34" charset="0"/>
              </a:rPr>
              <a:t>your life </a:t>
            </a:r>
            <a:r>
              <a:rPr lang="en-NZ" sz="2800" dirty="0">
                <a:solidFill>
                  <a:srgbClr val="FF0000"/>
                </a:solidFill>
                <a:latin typeface="Myriad Pro" panose="020B0503030403020204" pitchFamily="34" charset="0"/>
              </a:rPr>
              <a:t>for </a:t>
            </a:r>
            <a:r>
              <a:rPr lang="en-NZ" sz="2800" i="1" u="sng" dirty="0">
                <a:solidFill>
                  <a:srgbClr val="FF0000"/>
                </a:solidFill>
                <a:latin typeface="Myriad Pro" panose="020B0503030403020204" pitchFamily="34" charset="0"/>
              </a:rPr>
              <a:t>Me</a:t>
            </a:r>
            <a:r>
              <a:rPr lang="en-NZ" sz="2800" dirty="0">
                <a:solidFill>
                  <a:schemeClr val="bg1"/>
                </a:solidFill>
                <a:latin typeface="Myriad Pro" panose="020B0503030403020204" pitchFamily="34" charset="0"/>
              </a:rPr>
              <a:t>? Truly, truly, I say to you, a rooster will not crow until you deny Me three times.</a:t>
            </a:r>
            <a:endParaRPr lang="en-NZ" sz="2800" dirty="0">
              <a:solidFill>
                <a:schemeClr val="bg1"/>
              </a:solidFill>
              <a:latin typeface="Myriad Pro" pitchFamily="34" charset="0"/>
            </a:endParaRPr>
          </a:p>
        </p:txBody>
      </p:sp>
    </p:spTree>
    <p:extLst>
      <p:ext uri="{BB962C8B-B14F-4D97-AF65-F5344CB8AC3E}">
        <p14:creationId xmlns:p14="http://schemas.microsoft.com/office/powerpoint/2010/main" val="2070289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14839" y="1879253"/>
            <a:ext cx="806489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tabLst>
                <a:tab pos="360000" algn="l"/>
                <a:tab pos="540000" algn="l"/>
                <a:tab pos="720000" algn="l"/>
                <a:tab pos="900000" algn="l"/>
              </a:tabLst>
            </a:pPr>
            <a:r>
              <a:rPr lang="en-US" sz="2800" dirty="0">
                <a:solidFill>
                  <a:schemeClr val="bg1"/>
                </a:solidFill>
                <a:latin typeface="Myriad Pro" panose="020B0503030403020204" pitchFamily="34" charset="0"/>
              </a:rPr>
              <a:t>Q: </a:t>
            </a:r>
            <a:r>
              <a:rPr lang="en-US" sz="2800" dirty="0" smtClean="0">
                <a:solidFill>
                  <a:schemeClr val="bg1"/>
                </a:solidFill>
                <a:latin typeface="Myriad Pro" panose="020B0503030403020204" pitchFamily="34" charset="0"/>
              </a:rPr>
              <a:t>Do </a:t>
            </a:r>
            <a:r>
              <a:rPr lang="en-US" sz="2800" dirty="0">
                <a:solidFill>
                  <a:schemeClr val="bg1"/>
                </a:solidFill>
                <a:latin typeface="Myriad Pro" panose="020B0503030403020204" pitchFamily="34" charset="0"/>
              </a:rPr>
              <a:t>we have the discernment to discern the </a:t>
            </a:r>
            <a:r>
              <a:rPr lang="en-US" sz="2800" dirty="0" smtClean="0">
                <a:solidFill>
                  <a:schemeClr val="bg1"/>
                </a:solidFill>
                <a:latin typeface="Myriad Pro" panose="020B0503030403020204" pitchFamily="34" charset="0"/>
              </a:rPr>
              <a:t>	difference </a:t>
            </a:r>
            <a:r>
              <a:rPr lang="en-US" sz="2800" dirty="0">
                <a:solidFill>
                  <a:schemeClr val="bg1"/>
                </a:solidFill>
                <a:latin typeface="Myriad Pro" panose="020B0503030403020204" pitchFamily="34" charset="0"/>
              </a:rPr>
              <a:t>between the false works and </a:t>
            </a:r>
            <a:r>
              <a:rPr lang="en-US" sz="2800" dirty="0" smtClean="0">
                <a:solidFill>
                  <a:schemeClr val="bg1"/>
                </a:solidFill>
                <a:latin typeface="Myriad Pro" panose="020B0503030403020204" pitchFamily="34" charset="0"/>
              </a:rPr>
              <a:t>the eternal 	works </a:t>
            </a:r>
            <a:r>
              <a:rPr lang="en-US" sz="2800" dirty="0">
                <a:solidFill>
                  <a:schemeClr val="bg1"/>
                </a:solidFill>
                <a:latin typeface="Myriad Pro" panose="020B0503030403020204" pitchFamily="34" charset="0"/>
              </a:rPr>
              <a:t>we are to do?</a:t>
            </a:r>
            <a:endParaRPr lang="en-NZ" sz="2800" dirty="0">
              <a:solidFill>
                <a:schemeClr val="bg1"/>
              </a:solidFill>
              <a:latin typeface="Myriad Pro" pitchFamily="34" charset="0"/>
            </a:endParaRPr>
          </a:p>
        </p:txBody>
      </p:sp>
    </p:spTree>
    <p:extLst>
      <p:ext uri="{BB962C8B-B14F-4D97-AF65-F5344CB8AC3E}">
        <p14:creationId xmlns:p14="http://schemas.microsoft.com/office/powerpoint/2010/main" val="4001255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14839" y="2033141"/>
            <a:ext cx="806489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200" u="sng" dirty="0">
                <a:solidFill>
                  <a:schemeClr val="bg1"/>
                </a:solidFill>
                <a:latin typeface="Myriad Pro" panose="020B0503030403020204" pitchFamily="34" charset="0"/>
              </a:rPr>
              <a:t>2 Examples of this false or counterfeit works are</a:t>
            </a:r>
            <a:r>
              <a:rPr lang="en-US" sz="3200" u="sng" dirty="0" smtClean="0">
                <a:solidFill>
                  <a:schemeClr val="bg1"/>
                </a:solidFill>
                <a:latin typeface="Myriad Pro" panose="020B0503030403020204" pitchFamily="34" charset="0"/>
              </a:rPr>
              <a:t>....</a:t>
            </a:r>
          </a:p>
        </p:txBody>
      </p:sp>
    </p:spTree>
    <p:extLst>
      <p:ext uri="{BB962C8B-B14F-4D97-AF65-F5344CB8AC3E}">
        <p14:creationId xmlns:p14="http://schemas.microsoft.com/office/powerpoint/2010/main" val="4010503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14839" y="371148"/>
            <a:ext cx="806489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b="1" dirty="0" smtClean="0">
                <a:solidFill>
                  <a:schemeClr val="bg1"/>
                </a:solidFill>
                <a:latin typeface="Myriad Pro" panose="020B0503030403020204" pitchFamily="34" charset="0"/>
              </a:rPr>
              <a:t>1 </a:t>
            </a:r>
            <a:r>
              <a:rPr lang="en-US" sz="2800" b="1" dirty="0">
                <a:solidFill>
                  <a:schemeClr val="bg1"/>
                </a:solidFill>
                <a:latin typeface="Myriad Pro" panose="020B0503030403020204" pitchFamily="34" charset="0"/>
              </a:rPr>
              <a:t>Corinthians </a:t>
            </a:r>
            <a:r>
              <a:rPr lang="en-US" sz="2800" b="1" dirty="0" smtClean="0">
                <a:solidFill>
                  <a:schemeClr val="bg1"/>
                </a:solidFill>
                <a:latin typeface="Myriad Pro" panose="020B0503030403020204" pitchFamily="34" charset="0"/>
              </a:rPr>
              <a:t>13:1-3</a:t>
            </a:r>
          </a:p>
          <a:p>
            <a:r>
              <a:rPr lang="en-NZ" sz="2800" b="1" dirty="0">
                <a:solidFill>
                  <a:schemeClr val="bg1"/>
                </a:solidFill>
                <a:latin typeface="Myriad Pro" panose="020B0503030403020204" pitchFamily="34" charset="0"/>
              </a:rPr>
              <a:t>The Excellence of Love</a:t>
            </a:r>
          </a:p>
          <a:p>
            <a:r>
              <a:rPr lang="en-NZ" sz="2800" b="1" baseline="30000" dirty="0" smtClean="0">
                <a:solidFill>
                  <a:schemeClr val="bg1"/>
                </a:solidFill>
                <a:latin typeface="Myriad Pro" panose="020B0503030403020204" pitchFamily="34" charset="0"/>
              </a:rPr>
              <a:t>1</a:t>
            </a:r>
            <a:r>
              <a:rPr lang="en-NZ" sz="2800" b="1" dirty="0">
                <a:solidFill>
                  <a:schemeClr val="bg1"/>
                </a:solidFill>
                <a:latin typeface="Myriad Pro" panose="020B0503030403020204" pitchFamily="34" charset="0"/>
              </a:rPr>
              <a:t> </a:t>
            </a:r>
            <a:r>
              <a:rPr lang="en-NZ" sz="2800" dirty="0">
                <a:solidFill>
                  <a:schemeClr val="bg1"/>
                </a:solidFill>
                <a:latin typeface="Myriad Pro" panose="020B0503030403020204" pitchFamily="34" charset="0"/>
              </a:rPr>
              <a:t>If I speak with the tongues of men and of angels, but do not have love, I have become a noisy gong or a clanging cymbal. </a:t>
            </a:r>
            <a:r>
              <a:rPr lang="en-NZ" sz="2800" b="1" baseline="30000" dirty="0">
                <a:solidFill>
                  <a:schemeClr val="bg1"/>
                </a:solidFill>
                <a:latin typeface="Myriad Pro" panose="020B0503030403020204" pitchFamily="34" charset="0"/>
              </a:rPr>
              <a:t>2 </a:t>
            </a:r>
            <a:r>
              <a:rPr lang="en-NZ" sz="2800" dirty="0">
                <a:solidFill>
                  <a:schemeClr val="bg1"/>
                </a:solidFill>
                <a:latin typeface="Myriad Pro" panose="020B0503030403020204" pitchFamily="34" charset="0"/>
              </a:rPr>
              <a:t>If I have </a:t>
            </a:r>
            <a:r>
              <a:rPr lang="en-NZ" sz="2800" i="1" dirty="0">
                <a:solidFill>
                  <a:schemeClr val="bg1"/>
                </a:solidFill>
                <a:latin typeface="Myriad Pro" panose="020B0503030403020204" pitchFamily="34" charset="0"/>
              </a:rPr>
              <a:t>the gift of</a:t>
            </a:r>
            <a:r>
              <a:rPr lang="en-NZ" sz="2800" dirty="0">
                <a:solidFill>
                  <a:schemeClr val="bg1"/>
                </a:solidFill>
                <a:latin typeface="Myriad Pro" panose="020B0503030403020204" pitchFamily="34" charset="0"/>
              </a:rPr>
              <a:t> prophecy, and know all mysteries and all knowledge; and if I have all faith, so as to remove mountains, but do not have love, I am nothing. </a:t>
            </a:r>
            <a:r>
              <a:rPr lang="en-NZ" sz="2800" b="1" baseline="30000" dirty="0">
                <a:solidFill>
                  <a:schemeClr val="bg1"/>
                </a:solidFill>
                <a:latin typeface="Myriad Pro" panose="020B0503030403020204" pitchFamily="34" charset="0"/>
              </a:rPr>
              <a:t>3 </a:t>
            </a:r>
            <a:r>
              <a:rPr lang="en-NZ" sz="2800" dirty="0">
                <a:solidFill>
                  <a:schemeClr val="bg1"/>
                </a:solidFill>
                <a:latin typeface="Myriad Pro" panose="020B0503030403020204" pitchFamily="34" charset="0"/>
              </a:rPr>
              <a:t>And if I give all my possessions to feed </a:t>
            </a:r>
            <a:r>
              <a:rPr lang="en-NZ" sz="2800" i="1" dirty="0">
                <a:solidFill>
                  <a:schemeClr val="bg1"/>
                </a:solidFill>
                <a:latin typeface="Myriad Pro" panose="020B0503030403020204" pitchFamily="34" charset="0"/>
              </a:rPr>
              <a:t>the poor</a:t>
            </a:r>
            <a:r>
              <a:rPr lang="en-NZ" sz="2800" dirty="0">
                <a:solidFill>
                  <a:schemeClr val="bg1"/>
                </a:solidFill>
                <a:latin typeface="Myriad Pro" panose="020B0503030403020204" pitchFamily="34" charset="0"/>
              </a:rPr>
              <a:t>, and if I surrender my body </a:t>
            </a:r>
            <a:r>
              <a:rPr lang="en-NZ" sz="2800" dirty="0" smtClean="0">
                <a:solidFill>
                  <a:schemeClr val="bg1"/>
                </a:solidFill>
                <a:latin typeface="Myriad Pro" panose="020B0503030403020204" pitchFamily="34" charset="0"/>
              </a:rPr>
              <a:t>to </a:t>
            </a:r>
            <a:r>
              <a:rPr lang="en-NZ" sz="2800" dirty="0">
                <a:solidFill>
                  <a:schemeClr val="bg1"/>
                </a:solidFill>
                <a:latin typeface="Myriad Pro" panose="020B0503030403020204" pitchFamily="34" charset="0"/>
              </a:rPr>
              <a:t>be burned, but do not have love, it profits me nothing</a:t>
            </a:r>
            <a:r>
              <a:rPr lang="en-NZ" sz="2800" dirty="0" smtClean="0">
                <a:solidFill>
                  <a:schemeClr val="bg1"/>
                </a:solidFill>
                <a:latin typeface="Myriad Pro" panose="020B0503030403020204" pitchFamily="34" charset="0"/>
              </a:rPr>
              <a:t>.</a:t>
            </a:r>
            <a:endParaRPr lang="en-NZ" sz="2800"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941702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14839" y="1017479"/>
            <a:ext cx="8064896"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b="1" dirty="0">
                <a:solidFill>
                  <a:schemeClr val="bg1"/>
                </a:solidFill>
                <a:latin typeface="Myriad Pro" panose="020B0503030403020204" pitchFamily="34" charset="0"/>
              </a:rPr>
              <a:t>Matthew </a:t>
            </a:r>
            <a:r>
              <a:rPr lang="en-US" sz="2800" b="1" dirty="0" smtClean="0">
                <a:solidFill>
                  <a:schemeClr val="bg1"/>
                </a:solidFill>
                <a:latin typeface="Myriad Pro" panose="020B0503030403020204" pitchFamily="34" charset="0"/>
              </a:rPr>
              <a:t>7:13-28</a:t>
            </a:r>
          </a:p>
          <a:p>
            <a:r>
              <a:rPr lang="en-NZ" sz="2800" b="1" dirty="0">
                <a:solidFill>
                  <a:schemeClr val="bg1"/>
                </a:solidFill>
                <a:latin typeface="Myriad Pro" panose="020B0503030403020204" pitchFamily="34" charset="0"/>
              </a:rPr>
              <a:t>The Narrow and Wide Gates</a:t>
            </a:r>
          </a:p>
          <a:p>
            <a:r>
              <a:rPr lang="en-NZ" sz="2800" b="1" baseline="30000" dirty="0">
                <a:solidFill>
                  <a:schemeClr val="bg1"/>
                </a:solidFill>
                <a:latin typeface="Myriad Pro" panose="020B0503030403020204" pitchFamily="34" charset="0"/>
              </a:rPr>
              <a:t>13 </a:t>
            </a:r>
            <a:r>
              <a:rPr lang="en-NZ" sz="2800" dirty="0">
                <a:solidFill>
                  <a:schemeClr val="bg1"/>
                </a:solidFill>
                <a:latin typeface="Myriad Pro" panose="020B0503030403020204" pitchFamily="34" charset="0"/>
              </a:rPr>
              <a:t>“Enter through the narrow gate; for the gate is wide and the way is broad that leads to destruction, and there are many who enter through it. </a:t>
            </a:r>
            <a:r>
              <a:rPr lang="en-NZ" sz="2800" b="1" baseline="30000" dirty="0">
                <a:solidFill>
                  <a:schemeClr val="bg1"/>
                </a:solidFill>
                <a:latin typeface="Myriad Pro" panose="020B0503030403020204" pitchFamily="34" charset="0"/>
              </a:rPr>
              <a:t>14 </a:t>
            </a:r>
            <a:r>
              <a:rPr lang="en-NZ" sz="2800" dirty="0">
                <a:solidFill>
                  <a:schemeClr val="bg1"/>
                </a:solidFill>
                <a:latin typeface="Myriad Pro" panose="020B0503030403020204" pitchFamily="34" charset="0"/>
              </a:rPr>
              <a:t>For the gate is small and the way is narrow that leads to life, and there are few who find it</a:t>
            </a:r>
            <a:r>
              <a:rPr lang="en-NZ" sz="2800" dirty="0" smtClean="0">
                <a:solidFill>
                  <a:schemeClr val="bg1"/>
                </a:solidFill>
                <a:latin typeface="Myriad Pro" panose="020B0503030403020204" pitchFamily="34" charset="0"/>
              </a:rPr>
              <a:t>.</a:t>
            </a:r>
            <a:endParaRPr lang="en-NZ" sz="2800"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1388307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14839" y="371148"/>
            <a:ext cx="806489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NZ" sz="2800" b="1" dirty="0" smtClean="0">
                <a:solidFill>
                  <a:schemeClr val="bg1"/>
                </a:solidFill>
                <a:latin typeface="Myriad Pro" panose="020B0503030403020204" pitchFamily="34" charset="0"/>
              </a:rPr>
              <a:t>A </a:t>
            </a:r>
            <a:r>
              <a:rPr lang="en-NZ" sz="2800" b="1" dirty="0">
                <a:solidFill>
                  <a:schemeClr val="bg1"/>
                </a:solidFill>
                <a:latin typeface="Myriad Pro" panose="020B0503030403020204" pitchFamily="34" charset="0"/>
              </a:rPr>
              <a:t>Tree and Its Fruit</a:t>
            </a:r>
          </a:p>
          <a:p>
            <a:r>
              <a:rPr lang="en-NZ" sz="2800" b="1" baseline="30000" dirty="0">
                <a:solidFill>
                  <a:schemeClr val="bg1"/>
                </a:solidFill>
                <a:latin typeface="Myriad Pro" panose="020B0503030403020204" pitchFamily="34" charset="0"/>
              </a:rPr>
              <a:t>15 </a:t>
            </a:r>
            <a:r>
              <a:rPr lang="en-NZ" sz="2800" dirty="0">
                <a:solidFill>
                  <a:schemeClr val="bg1"/>
                </a:solidFill>
                <a:latin typeface="Myriad Pro" panose="020B0503030403020204" pitchFamily="34" charset="0"/>
              </a:rPr>
              <a:t>“Beware of the false prophets, who come to you in sheep’s clothing, but inwardly are ravenous wolves. </a:t>
            </a:r>
            <a:r>
              <a:rPr lang="en-NZ" sz="2800" b="1" baseline="30000" dirty="0">
                <a:solidFill>
                  <a:schemeClr val="bg1"/>
                </a:solidFill>
                <a:latin typeface="Myriad Pro" panose="020B0503030403020204" pitchFamily="34" charset="0"/>
              </a:rPr>
              <a:t>16 </a:t>
            </a:r>
            <a:r>
              <a:rPr lang="en-NZ" sz="2800" dirty="0">
                <a:solidFill>
                  <a:schemeClr val="bg1"/>
                </a:solidFill>
                <a:latin typeface="Myriad Pro" panose="020B0503030403020204" pitchFamily="34" charset="0"/>
              </a:rPr>
              <a:t>You will </a:t>
            </a:r>
            <a:r>
              <a:rPr lang="en-NZ" sz="2800" dirty="0" smtClean="0">
                <a:solidFill>
                  <a:schemeClr val="bg1"/>
                </a:solidFill>
                <a:latin typeface="Myriad Pro" panose="020B0503030403020204" pitchFamily="34" charset="0"/>
              </a:rPr>
              <a:t>know </a:t>
            </a:r>
            <a:r>
              <a:rPr lang="en-NZ" sz="2800" dirty="0">
                <a:solidFill>
                  <a:schemeClr val="bg1"/>
                </a:solidFill>
                <a:latin typeface="Myriad Pro" panose="020B0503030403020204" pitchFamily="34" charset="0"/>
              </a:rPr>
              <a:t>them by their fruits. </a:t>
            </a:r>
            <a:r>
              <a:rPr lang="en-NZ" sz="2800" dirty="0" smtClean="0">
                <a:solidFill>
                  <a:schemeClr val="bg1"/>
                </a:solidFill>
                <a:latin typeface="Myriad Pro" panose="020B0503030403020204" pitchFamily="34" charset="0"/>
              </a:rPr>
              <a:t>Grapes </a:t>
            </a:r>
            <a:r>
              <a:rPr lang="en-NZ" sz="2800" dirty="0">
                <a:solidFill>
                  <a:schemeClr val="bg1"/>
                </a:solidFill>
                <a:latin typeface="Myriad Pro" panose="020B0503030403020204" pitchFamily="34" charset="0"/>
              </a:rPr>
              <a:t>are not gathered from thorn </a:t>
            </a:r>
            <a:r>
              <a:rPr lang="en-NZ" sz="2800" i="1" dirty="0">
                <a:solidFill>
                  <a:schemeClr val="bg1"/>
                </a:solidFill>
                <a:latin typeface="Myriad Pro" panose="020B0503030403020204" pitchFamily="34" charset="0"/>
              </a:rPr>
              <a:t>bushes</a:t>
            </a:r>
            <a:r>
              <a:rPr lang="en-NZ" sz="2800" dirty="0">
                <a:solidFill>
                  <a:schemeClr val="bg1"/>
                </a:solidFill>
                <a:latin typeface="Myriad Pro" panose="020B0503030403020204" pitchFamily="34" charset="0"/>
              </a:rPr>
              <a:t> nor figs from thistles, are they? </a:t>
            </a:r>
            <a:r>
              <a:rPr lang="en-NZ" sz="2800" b="1" baseline="30000" dirty="0">
                <a:solidFill>
                  <a:schemeClr val="bg1"/>
                </a:solidFill>
                <a:latin typeface="Myriad Pro" panose="020B0503030403020204" pitchFamily="34" charset="0"/>
              </a:rPr>
              <a:t>17 </a:t>
            </a:r>
            <a:r>
              <a:rPr lang="en-NZ" sz="2800" dirty="0">
                <a:solidFill>
                  <a:schemeClr val="bg1"/>
                </a:solidFill>
                <a:latin typeface="Myriad Pro" panose="020B0503030403020204" pitchFamily="34" charset="0"/>
              </a:rPr>
              <a:t>So every good tree bears good fruit, but the bad tree bears bad fruit. </a:t>
            </a:r>
            <a:r>
              <a:rPr lang="en-NZ" sz="2800" b="1" baseline="30000" dirty="0">
                <a:solidFill>
                  <a:schemeClr val="bg1"/>
                </a:solidFill>
                <a:latin typeface="Myriad Pro" panose="020B0503030403020204" pitchFamily="34" charset="0"/>
              </a:rPr>
              <a:t>18 </a:t>
            </a:r>
            <a:r>
              <a:rPr lang="en-NZ" sz="2800" dirty="0">
                <a:solidFill>
                  <a:schemeClr val="bg1"/>
                </a:solidFill>
                <a:latin typeface="Myriad Pro" panose="020B0503030403020204" pitchFamily="34" charset="0"/>
              </a:rPr>
              <a:t>A good tree cannot produce bad fruit, nor can a bad tree produce good fruit. </a:t>
            </a:r>
            <a:r>
              <a:rPr lang="en-NZ" sz="2800" b="1" baseline="30000" dirty="0">
                <a:solidFill>
                  <a:schemeClr val="bg1"/>
                </a:solidFill>
                <a:latin typeface="Myriad Pro" panose="020B0503030403020204" pitchFamily="34" charset="0"/>
              </a:rPr>
              <a:t>19 </a:t>
            </a:r>
            <a:r>
              <a:rPr lang="en-NZ" sz="2800" dirty="0">
                <a:solidFill>
                  <a:schemeClr val="bg1"/>
                </a:solidFill>
                <a:latin typeface="Myriad Pro" panose="020B0503030403020204" pitchFamily="34" charset="0"/>
              </a:rPr>
              <a:t>Every tree that does not bear good fruit is cut down and thrown into the fire. </a:t>
            </a:r>
          </a:p>
        </p:txBody>
      </p:sp>
    </p:spTree>
    <p:extLst>
      <p:ext uri="{BB962C8B-B14F-4D97-AF65-F5344CB8AC3E}">
        <p14:creationId xmlns:p14="http://schemas.microsoft.com/office/powerpoint/2010/main" val="531692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3588" y="1371422"/>
            <a:ext cx="7416824" cy="2400657"/>
          </a:xfrm>
          <a:prstGeom prst="rect">
            <a:avLst/>
          </a:prstGeom>
          <a:noFill/>
        </p:spPr>
        <p:txBody>
          <a:bodyPr wrap="square" rtlCol="0">
            <a:spAutoFit/>
          </a:bodyPr>
          <a:lstStyle/>
          <a:p>
            <a:pPr algn="ctr"/>
            <a:r>
              <a:rPr lang="en-NZ" sz="9000" b="1" dirty="0" smtClean="0">
                <a:solidFill>
                  <a:schemeClr val="bg1"/>
                </a:solidFill>
                <a:latin typeface="Myriad Pro Black" pitchFamily="34" charset="0"/>
              </a:rPr>
              <a:t>COVENANT </a:t>
            </a:r>
            <a:r>
              <a:rPr lang="en-NZ" sz="6000" b="1" dirty="0" smtClean="0">
                <a:solidFill>
                  <a:schemeClr val="bg1"/>
                </a:solidFill>
                <a:latin typeface="Myriad Pro Black" pitchFamily="34" charset="0"/>
              </a:rPr>
              <a:t>PART </a:t>
            </a:r>
            <a:r>
              <a:rPr lang="en-NZ" sz="6000" b="1" dirty="0" smtClean="0">
                <a:solidFill>
                  <a:schemeClr val="bg1"/>
                </a:solidFill>
                <a:latin typeface="Myriad Pro Black" pitchFamily="34" charset="0"/>
              </a:rPr>
              <a:t>3</a:t>
            </a:r>
            <a:endParaRPr lang="en-NZ" sz="6000" b="1" dirty="0">
              <a:solidFill>
                <a:schemeClr val="bg1"/>
              </a:solidFill>
              <a:latin typeface="Myriad Pro Black"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9552" y="586589"/>
            <a:ext cx="806489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NZ" sz="2800" dirty="0">
                <a:solidFill>
                  <a:schemeClr val="bg1"/>
                </a:solidFill>
                <a:latin typeface="Myriad Pro" panose="020B0503030403020204" pitchFamily="34" charset="0"/>
              </a:rPr>
              <a:t> </a:t>
            </a:r>
            <a:r>
              <a:rPr lang="en-NZ" sz="2800" b="1" baseline="30000" dirty="0">
                <a:solidFill>
                  <a:schemeClr val="bg1"/>
                </a:solidFill>
                <a:latin typeface="Myriad Pro" panose="020B0503030403020204" pitchFamily="34" charset="0"/>
              </a:rPr>
              <a:t>20 </a:t>
            </a:r>
            <a:r>
              <a:rPr lang="en-NZ" sz="2800" dirty="0">
                <a:solidFill>
                  <a:schemeClr val="bg1"/>
                </a:solidFill>
                <a:latin typeface="Myriad Pro" panose="020B0503030403020204" pitchFamily="34" charset="0"/>
              </a:rPr>
              <a:t>So then, you will </a:t>
            </a:r>
            <a:r>
              <a:rPr lang="en-NZ" sz="2800" dirty="0" smtClean="0">
                <a:solidFill>
                  <a:schemeClr val="bg1"/>
                </a:solidFill>
                <a:latin typeface="Myriad Pro" panose="020B0503030403020204" pitchFamily="34" charset="0"/>
              </a:rPr>
              <a:t>know </a:t>
            </a:r>
            <a:r>
              <a:rPr lang="en-NZ" sz="2800" dirty="0">
                <a:solidFill>
                  <a:schemeClr val="bg1"/>
                </a:solidFill>
                <a:latin typeface="Myriad Pro" panose="020B0503030403020204" pitchFamily="34" charset="0"/>
              </a:rPr>
              <a:t>them by their fruits</a:t>
            </a:r>
            <a:r>
              <a:rPr lang="en-NZ" sz="2800" dirty="0" smtClean="0">
                <a:solidFill>
                  <a:schemeClr val="bg1"/>
                </a:solidFill>
                <a:latin typeface="Myriad Pro" panose="020B0503030403020204" pitchFamily="34" charset="0"/>
              </a:rPr>
              <a:t>. </a:t>
            </a:r>
            <a:r>
              <a:rPr lang="en-NZ" sz="2800" b="1" baseline="30000" dirty="0">
                <a:solidFill>
                  <a:schemeClr val="bg1"/>
                </a:solidFill>
                <a:latin typeface="Myriad Pro" panose="020B0503030403020204" pitchFamily="34" charset="0"/>
              </a:rPr>
              <a:t>21 </a:t>
            </a:r>
            <a:r>
              <a:rPr lang="en-NZ" sz="2800" dirty="0">
                <a:solidFill>
                  <a:schemeClr val="bg1"/>
                </a:solidFill>
                <a:latin typeface="Myriad Pro" panose="020B0503030403020204" pitchFamily="34" charset="0"/>
              </a:rPr>
              <a:t>“Not everyone who says to Me, ‘Lord, Lord,’ will enter the kingdom of heaven, but he who does the will of My Father who is in heaven </a:t>
            </a:r>
            <a:r>
              <a:rPr lang="en-NZ" sz="2800" i="1" dirty="0">
                <a:solidFill>
                  <a:schemeClr val="bg1"/>
                </a:solidFill>
                <a:latin typeface="Myriad Pro" panose="020B0503030403020204" pitchFamily="34" charset="0"/>
              </a:rPr>
              <a:t>will enter</a:t>
            </a:r>
            <a:r>
              <a:rPr lang="en-NZ" sz="2800" dirty="0">
                <a:solidFill>
                  <a:schemeClr val="bg1"/>
                </a:solidFill>
                <a:latin typeface="Myriad Pro" panose="020B0503030403020204" pitchFamily="34" charset="0"/>
              </a:rPr>
              <a:t>. </a:t>
            </a:r>
            <a:r>
              <a:rPr lang="en-NZ" sz="2800" b="1" baseline="30000" dirty="0">
                <a:solidFill>
                  <a:schemeClr val="bg1"/>
                </a:solidFill>
                <a:latin typeface="Myriad Pro" panose="020B0503030403020204" pitchFamily="34" charset="0"/>
              </a:rPr>
              <a:t>22 </a:t>
            </a:r>
            <a:r>
              <a:rPr lang="en-NZ" sz="2800" dirty="0">
                <a:solidFill>
                  <a:schemeClr val="bg1"/>
                </a:solidFill>
                <a:latin typeface="Myriad Pro" panose="020B0503030403020204" pitchFamily="34" charset="0"/>
              </a:rPr>
              <a:t>Many will say to Me on that day, ‘Lord, Lord, did we not prophesy in Your name, and in Your name cast out demons, and in Your name perform many </a:t>
            </a:r>
            <a:r>
              <a:rPr lang="en-NZ" sz="2800" dirty="0" smtClean="0">
                <a:solidFill>
                  <a:schemeClr val="bg1"/>
                </a:solidFill>
                <a:latin typeface="Myriad Pro" panose="020B0503030403020204" pitchFamily="34" charset="0"/>
              </a:rPr>
              <a:t>miracles</a:t>
            </a:r>
            <a:r>
              <a:rPr lang="en-NZ" sz="2800" dirty="0">
                <a:solidFill>
                  <a:schemeClr val="bg1"/>
                </a:solidFill>
                <a:latin typeface="Myriad Pro" panose="020B0503030403020204" pitchFamily="34" charset="0"/>
              </a:rPr>
              <a:t>?’ </a:t>
            </a:r>
            <a:r>
              <a:rPr lang="en-NZ" sz="2800" b="1" baseline="30000" dirty="0">
                <a:solidFill>
                  <a:schemeClr val="bg1"/>
                </a:solidFill>
                <a:latin typeface="Myriad Pro" panose="020B0503030403020204" pitchFamily="34" charset="0"/>
              </a:rPr>
              <a:t>23 </a:t>
            </a:r>
            <a:r>
              <a:rPr lang="en-NZ" sz="2800" dirty="0">
                <a:solidFill>
                  <a:schemeClr val="bg1"/>
                </a:solidFill>
                <a:latin typeface="Myriad Pro" panose="020B0503030403020204" pitchFamily="34" charset="0"/>
              </a:rPr>
              <a:t>And then I will declare to them, ‘I never knew you; </a:t>
            </a:r>
            <a:r>
              <a:rPr lang="en-NZ" sz="2800" cap="small" dirty="0">
                <a:solidFill>
                  <a:schemeClr val="bg1"/>
                </a:solidFill>
                <a:latin typeface="Myriad Pro" panose="020B0503030403020204" pitchFamily="34" charset="0"/>
              </a:rPr>
              <a:t>depart from Me, you who practice lawlessness</a:t>
            </a:r>
            <a:r>
              <a:rPr lang="en-NZ" sz="2800" dirty="0" smtClean="0">
                <a:solidFill>
                  <a:schemeClr val="bg1"/>
                </a:solidFill>
                <a:latin typeface="Myriad Pro" panose="020B0503030403020204" pitchFamily="34" charset="0"/>
              </a:rPr>
              <a:t>.’</a:t>
            </a:r>
            <a:endParaRPr lang="en-NZ" sz="2800"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3466037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9552" y="371146"/>
            <a:ext cx="806489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NZ" sz="2800" dirty="0" smtClean="0">
                <a:solidFill>
                  <a:schemeClr val="bg1"/>
                </a:solidFill>
                <a:latin typeface="Myriad Pro" panose="020B0503030403020204" pitchFamily="34" charset="0"/>
              </a:rPr>
              <a:t>The Two Foundations</a:t>
            </a:r>
          </a:p>
          <a:p>
            <a:r>
              <a:rPr lang="en-NZ" sz="2800" b="1" baseline="30000" dirty="0" smtClean="0">
                <a:solidFill>
                  <a:schemeClr val="bg1"/>
                </a:solidFill>
                <a:latin typeface="Myriad Pro" panose="020B0503030403020204" pitchFamily="34" charset="0"/>
              </a:rPr>
              <a:t>24 </a:t>
            </a:r>
            <a:r>
              <a:rPr lang="en-NZ" sz="2800" dirty="0" smtClean="0">
                <a:solidFill>
                  <a:schemeClr val="bg1"/>
                </a:solidFill>
                <a:latin typeface="Myriad Pro" panose="020B0503030403020204" pitchFamily="34" charset="0"/>
              </a:rPr>
              <a:t>“Therefore everyone who hears these words of Mine and acts on them, may be compared to a wise man who built his house on the rock. </a:t>
            </a:r>
            <a:r>
              <a:rPr lang="en-NZ" sz="2800" b="1" baseline="30000" dirty="0" smtClean="0">
                <a:solidFill>
                  <a:schemeClr val="bg1"/>
                </a:solidFill>
                <a:latin typeface="Myriad Pro" panose="020B0503030403020204" pitchFamily="34" charset="0"/>
              </a:rPr>
              <a:t>25 </a:t>
            </a:r>
            <a:r>
              <a:rPr lang="en-NZ" sz="2800" dirty="0" smtClean="0">
                <a:solidFill>
                  <a:schemeClr val="bg1"/>
                </a:solidFill>
                <a:latin typeface="Myriad Pro" panose="020B0503030403020204" pitchFamily="34" charset="0"/>
              </a:rPr>
              <a:t>And the rain fell, and the floods came, and the winds blew and slammed against that house; and </a:t>
            </a:r>
            <a:r>
              <a:rPr lang="en-NZ" sz="2800" i="1" dirty="0" smtClean="0">
                <a:solidFill>
                  <a:schemeClr val="bg1"/>
                </a:solidFill>
                <a:latin typeface="Myriad Pro" panose="020B0503030403020204" pitchFamily="34" charset="0"/>
              </a:rPr>
              <a:t>yet</a:t>
            </a:r>
            <a:r>
              <a:rPr lang="en-NZ" sz="2800" dirty="0" smtClean="0">
                <a:solidFill>
                  <a:schemeClr val="bg1"/>
                </a:solidFill>
                <a:latin typeface="Myriad Pro" panose="020B0503030403020204" pitchFamily="34" charset="0"/>
              </a:rPr>
              <a:t> it did not fall, for it had been founded on the rock. </a:t>
            </a:r>
            <a:r>
              <a:rPr lang="en-NZ" sz="2800" b="1" baseline="30000" dirty="0" smtClean="0">
                <a:solidFill>
                  <a:schemeClr val="bg1"/>
                </a:solidFill>
                <a:latin typeface="Myriad Pro" panose="020B0503030403020204" pitchFamily="34" charset="0"/>
              </a:rPr>
              <a:t>26 </a:t>
            </a:r>
            <a:r>
              <a:rPr lang="en-NZ" sz="2800" dirty="0" smtClean="0">
                <a:solidFill>
                  <a:schemeClr val="bg1"/>
                </a:solidFill>
                <a:latin typeface="Myriad Pro" panose="020B0503030403020204" pitchFamily="34" charset="0"/>
              </a:rPr>
              <a:t>Everyone who hears these words of Mine and does not act on them, will be like a foolish man who built his house on the sand. </a:t>
            </a:r>
            <a:endParaRPr lang="en-NZ" sz="2800"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790671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14839" y="1448366"/>
            <a:ext cx="806489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NZ" sz="2800" b="1" baseline="30000" dirty="0">
                <a:solidFill>
                  <a:schemeClr val="bg1"/>
                </a:solidFill>
                <a:latin typeface="Myriad Pro" panose="020B0503030403020204" pitchFamily="34" charset="0"/>
              </a:rPr>
              <a:t>27 </a:t>
            </a:r>
            <a:r>
              <a:rPr lang="en-NZ" sz="2800" dirty="0">
                <a:solidFill>
                  <a:schemeClr val="bg1"/>
                </a:solidFill>
                <a:latin typeface="Myriad Pro" panose="020B0503030403020204" pitchFamily="34" charset="0"/>
              </a:rPr>
              <a:t>The rain fell, and the floods came, and the winds blew and slammed against that house; and it fell—and great was its fall.”</a:t>
            </a:r>
          </a:p>
          <a:p>
            <a:r>
              <a:rPr lang="en-NZ" sz="2800" b="1" baseline="30000" dirty="0">
                <a:solidFill>
                  <a:schemeClr val="bg1"/>
                </a:solidFill>
                <a:latin typeface="Myriad Pro" panose="020B0503030403020204" pitchFamily="34" charset="0"/>
              </a:rPr>
              <a:t>28 </a:t>
            </a:r>
            <a:r>
              <a:rPr lang="en-NZ" sz="2800" dirty="0">
                <a:solidFill>
                  <a:schemeClr val="bg1"/>
                </a:solidFill>
                <a:latin typeface="Myriad Pro" panose="020B0503030403020204" pitchFamily="34" charset="0"/>
              </a:rPr>
              <a:t>When Jesus had finished these words, the crowds were amazed at His teaching;</a:t>
            </a:r>
            <a:endParaRPr lang="en-NZ" sz="2800"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2391414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14839" y="2279363"/>
            <a:ext cx="806489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NZ" sz="3200" b="1" u="sng" dirty="0">
                <a:solidFill>
                  <a:schemeClr val="bg1"/>
                </a:solidFill>
                <a:latin typeface="Myriad Pro" panose="020B0503030403020204" pitchFamily="34" charset="0"/>
              </a:rPr>
              <a:t>An example of the eternal works</a:t>
            </a:r>
            <a:endParaRPr lang="en-NZ" sz="3200" u="sng"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2027616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14839" y="1448366"/>
            <a:ext cx="806489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NZ" sz="2800" b="1" dirty="0" smtClean="0">
                <a:solidFill>
                  <a:schemeClr val="bg1"/>
                </a:solidFill>
                <a:latin typeface="Myriad Pro" panose="020B0503030403020204" pitchFamily="34" charset="0"/>
              </a:rPr>
              <a:t>Luke </a:t>
            </a:r>
            <a:r>
              <a:rPr lang="en-NZ" sz="2800" b="1" dirty="0" smtClean="0">
                <a:solidFill>
                  <a:schemeClr val="bg1"/>
                </a:solidFill>
                <a:latin typeface="Myriad Pro" pitchFamily="34" charset="0"/>
              </a:rPr>
              <a:t>10:28-31</a:t>
            </a:r>
            <a:endParaRPr lang="en-NZ" sz="2800" b="1" dirty="0" smtClean="0">
              <a:solidFill>
                <a:schemeClr val="bg1"/>
              </a:solidFill>
              <a:latin typeface="Myriad Pro" pitchFamily="34" charset="0"/>
            </a:endParaRPr>
          </a:p>
          <a:p>
            <a:r>
              <a:rPr lang="en-NZ" sz="2800" b="1" baseline="30000" dirty="0">
                <a:solidFill>
                  <a:schemeClr val="bg1"/>
                </a:solidFill>
                <a:latin typeface="Myriad Pro" panose="020B0503030403020204" pitchFamily="34" charset="0"/>
              </a:rPr>
              <a:t>28 </a:t>
            </a:r>
            <a:r>
              <a:rPr lang="en-NZ" sz="2800" dirty="0">
                <a:solidFill>
                  <a:schemeClr val="bg1"/>
                </a:solidFill>
                <a:latin typeface="Myriad Pro" panose="020B0503030403020204" pitchFamily="34" charset="0"/>
              </a:rPr>
              <a:t>And He said to him, “You have answered correctly; </a:t>
            </a:r>
            <a:r>
              <a:rPr lang="en-NZ" sz="2800" cap="small" dirty="0">
                <a:solidFill>
                  <a:schemeClr val="bg1"/>
                </a:solidFill>
                <a:latin typeface="Myriad Pro" panose="020B0503030403020204" pitchFamily="34" charset="0"/>
              </a:rPr>
              <a:t>do this and you will live</a:t>
            </a:r>
            <a:r>
              <a:rPr lang="en-NZ" sz="2800" dirty="0">
                <a:solidFill>
                  <a:schemeClr val="bg1"/>
                </a:solidFill>
                <a:latin typeface="Myriad Pro" panose="020B0503030403020204" pitchFamily="34" charset="0"/>
              </a:rPr>
              <a:t>.” </a:t>
            </a:r>
            <a:r>
              <a:rPr lang="en-NZ" sz="2800" b="1" baseline="30000" dirty="0">
                <a:solidFill>
                  <a:schemeClr val="bg1"/>
                </a:solidFill>
                <a:latin typeface="Myriad Pro" panose="020B0503030403020204" pitchFamily="34" charset="0"/>
              </a:rPr>
              <a:t>29 </a:t>
            </a:r>
            <a:r>
              <a:rPr lang="en-NZ" sz="2800" dirty="0">
                <a:solidFill>
                  <a:schemeClr val="bg1"/>
                </a:solidFill>
                <a:latin typeface="Myriad Pro" panose="020B0503030403020204" pitchFamily="34" charset="0"/>
              </a:rPr>
              <a:t>But wishing to justify himself, he said to Jesus, “And who is my </a:t>
            </a:r>
            <a:r>
              <a:rPr lang="en-NZ" sz="2800" dirty="0" smtClean="0">
                <a:solidFill>
                  <a:schemeClr val="bg1"/>
                </a:solidFill>
                <a:latin typeface="Myriad Pro" panose="020B0503030403020204" pitchFamily="34" charset="0"/>
              </a:rPr>
              <a:t>neighbour?”</a:t>
            </a:r>
            <a:endParaRPr lang="en-NZ" sz="2800"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1913378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14839" y="1017479"/>
            <a:ext cx="8064896"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NZ" sz="2800" b="1" dirty="0">
                <a:solidFill>
                  <a:schemeClr val="bg1"/>
                </a:solidFill>
                <a:latin typeface="Myriad Pro" panose="020B0503030403020204" pitchFamily="34" charset="0"/>
              </a:rPr>
              <a:t>The Good Samaritan</a:t>
            </a:r>
          </a:p>
          <a:p>
            <a:r>
              <a:rPr lang="en-NZ" sz="2800" b="1" baseline="30000" dirty="0">
                <a:solidFill>
                  <a:schemeClr val="bg1"/>
                </a:solidFill>
                <a:latin typeface="Myriad Pro" panose="020B0503030403020204" pitchFamily="34" charset="0"/>
              </a:rPr>
              <a:t>30 </a:t>
            </a:r>
            <a:r>
              <a:rPr lang="en-NZ" sz="2800" dirty="0">
                <a:solidFill>
                  <a:schemeClr val="bg1"/>
                </a:solidFill>
                <a:latin typeface="Myriad Pro" panose="020B0503030403020204" pitchFamily="34" charset="0"/>
              </a:rPr>
              <a:t>Jesus replied and said, “A man was going down from Jerusalem to Jericho, and fell among robbers, and they stripped him and beat him, and went away leaving him half dead. </a:t>
            </a:r>
            <a:r>
              <a:rPr lang="en-NZ" sz="2800" b="1" baseline="30000" dirty="0">
                <a:solidFill>
                  <a:schemeClr val="bg1"/>
                </a:solidFill>
                <a:latin typeface="Myriad Pro" panose="020B0503030403020204" pitchFamily="34" charset="0"/>
              </a:rPr>
              <a:t>31 </a:t>
            </a:r>
            <a:r>
              <a:rPr lang="en-NZ" sz="2800" dirty="0">
                <a:solidFill>
                  <a:schemeClr val="bg1"/>
                </a:solidFill>
                <a:latin typeface="Myriad Pro" panose="020B0503030403020204" pitchFamily="34" charset="0"/>
              </a:rPr>
              <a:t>And by chance a priest was going down on that road, and when he saw him, he passed by on the other side</a:t>
            </a:r>
            <a:endParaRPr lang="en-NZ" sz="2800"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2767411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78835" y="1786920"/>
            <a:ext cx="813690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200" b="1" dirty="0">
                <a:solidFill>
                  <a:schemeClr val="bg1"/>
                </a:solidFill>
                <a:latin typeface="Myriad Pro" panose="020B0503030403020204" pitchFamily="34" charset="0"/>
              </a:rPr>
              <a:t>THE LAST PART OF THE COVENANT </a:t>
            </a:r>
            <a:r>
              <a:rPr lang="en-US" sz="3200" dirty="0">
                <a:solidFill>
                  <a:schemeClr val="bg1"/>
                </a:solidFill>
                <a:latin typeface="Myriad Pro" panose="020B0503030403020204" pitchFamily="34" charset="0"/>
              </a:rPr>
              <a:t>is to understand it is also a </a:t>
            </a:r>
            <a:r>
              <a:rPr lang="en-US" sz="3200" b="1" dirty="0">
                <a:solidFill>
                  <a:schemeClr val="bg1"/>
                </a:solidFill>
                <a:latin typeface="Myriad Pro" panose="020B0503030403020204" pitchFamily="34" charset="0"/>
              </a:rPr>
              <a:t>HORIZONTAL COVENANT</a:t>
            </a:r>
            <a:endParaRPr lang="en-NZ" sz="3200" b="1" dirty="0">
              <a:solidFill>
                <a:schemeClr val="bg1"/>
              </a:solidFill>
              <a:latin typeface="Myriad Pro"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14839" y="1448366"/>
            <a:ext cx="806489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b="1" dirty="0">
                <a:solidFill>
                  <a:schemeClr val="bg1"/>
                </a:solidFill>
                <a:latin typeface="Myriad Pro" panose="020B0503030403020204" pitchFamily="34" charset="0"/>
              </a:rPr>
              <a:t>John 13:34-35 </a:t>
            </a:r>
            <a:endParaRPr lang="en-US" sz="2800" b="1" dirty="0" smtClean="0">
              <a:solidFill>
                <a:schemeClr val="bg1"/>
              </a:solidFill>
              <a:latin typeface="Myriad Pro" panose="020B0503030403020204" pitchFamily="34" charset="0"/>
            </a:endParaRPr>
          </a:p>
          <a:p>
            <a:r>
              <a:rPr lang="en-NZ" sz="2800" b="1" baseline="30000" dirty="0">
                <a:solidFill>
                  <a:schemeClr val="bg1"/>
                </a:solidFill>
                <a:latin typeface="Myriad Pro" panose="020B0503030403020204" pitchFamily="34" charset="0"/>
              </a:rPr>
              <a:t>34 </a:t>
            </a:r>
            <a:r>
              <a:rPr lang="en-NZ" sz="2800" dirty="0">
                <a:solidFill>
                  <a:schemeClr val="bg1"/>
                </a:solidFill>
                <a:latin typeface="Myriad Pro" panose="020B0503030403020204" pitchFamily="34" charset="0"/>
              </a:rPr>
              <a:t>A new commandment I give to you, that you love one another, even as I have loved you, that you also love one another. </a:t>
            </a:r>
            <a:r>
              <a:rPr lang="en-NZ" sz="2800" b="1" baseline="30000" dirty="0">
                <a:solidFill>
                  <a:schemeClr val="bg1"/>
                </a:solidFill>
                <a:latin typeface="Myriad Pro" panose="020B0503030403020204" pitchFamily="34" charset="0"/>
              </a:rPr>
              <a:t>35 </a:t>
            </a:r>
            <a:r>
              <a:rPr lang="en-NZ" sz="2800" dirty="0">
                <a:solidFill>
                  <a:schemeClr val="bg1"/>
                </a:solidFill>
                <a:latin typeface="Myriad Pro" panose="020B0503030403020204" pitchFamily="34" charset="0"/>
              </a:rPr>
              <a:t>By this all men will know that you are My disciples, if you have love for one another.”</a:t>
            </a:r>
            <a:r>
              <a:rPr lang="en-NZ" sz="2800" dirty="0">
                <a:solidFill>
                  <a:schemeClr val="bg1"/>
                </a:solidFill>
                <a:latin typeface="Myriad Pro" pitchFamily="34" charset="0"/>
              </a:rPr>
              <a:t> </a:t>
            </a:r>
          </a:p>
        </p:txBody>
      </p:sp>
    </p:spTree>
    <p:extLst>
      <p:ext uri="{BB962C8B-B14F-4D97-AF65-F5344CB8AC3E}">
        <p14:creationId xmlns:p14="http://schemas.microsoft.com/office/powerpoint/2010/main" val="261071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78835" y="1786920"/>
            <a:ext cx="813690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200" dirty="0">
                <a:solidFill>
                  <a:schemeClr val="bg1"/>
                </a:solidFill>
                <a:latin typeface="Myriad Pro" pitchFamily="34" charset="0"/>
              </a:rPr>
              <a:t>The </a:t>
            </a:r>
            <a:r>
              <a:rPr lang="en-US" sz="3200" b="1" dirty="0">
                <a:solidFill>
                  <a:schemeClr val="bg1"/>
                </a:solidFill>
                <a:latin typeface="Myriad Pro" pitchFamily="34" charset="0"/>
              </a:rPr>
              <a:t>BRIDE IS A PEOPLE OF COVENANT </a:t>
            </a:r>
            <a:r>
              <a:rPr lang="en-US" sz="3200" dirty="0">
                <a:solidFill>
                  <a:schemeClr val="bg1"/>
                </a:solidFill>
                <a:latin typeface="Myriad Pro" pitchFamily="34" charset="0"/>
              </a:rPr>
              <a:t>- </a:t>
            </a:r>
            <a:r>
              <a:rPr lang="en-US" sz="3200" b="1" dirty="0">
                <a:solidFill>
                  <a:schemeClr val="bg1"/>
                </a:solidFill>
                <a:latin typeface="Myriad Pro" pitchFamily="34" charset="0"/>
              </a:rPr>
              <a:t>SHE IS</a:t>
            </a:r>
            <a:r>
              <a:rPr lang="en-US" sz="3200" dirty="0">
                <a:solidFill>
                  <a:schemeClr val="bg1"/>
                </a:solidFill>
                <a:latin typeface="Myriad Pro" pitchFamily="34" charset="0"/>
              </a:rPr>
              <a:t> </a:t>
            </a:r>
            <a:r>
              <a:rPr lang="en-US" sz="3200" b="1" dirty="0">
                <a:solidFill>
                  <a:schemeClr val="bg1"/>
                </a:solidFill>
                <a:latin typeface="Myriad Pro" pitchFamily="34" charset="0"/>
              </a:rPr>
              <a:t>FAITHFUL</a:t>
            </a:r>
            <a:r>
              <a:rPr lang="en-US" sz="3200" dirty="0">
                <a:solidFill>
                  <a:schemeClr val="bg1"/>
                </a:solidFill>
                <a:latin typeface="Myriad Pro" pitchFamily="34" charset="0"/>
              </a:rPr>
              <a:t> and </a:t>
            </a:r>
            <a:r>
              <a:rPr lang="en-US" sz="3200" b="1" dirty="0">
                <a:solidFill>
                  <a:schemeClr val="bg1"/>
                </a:solidFill>
                <a:latin typeface="Myriad Pro" pitchFamily="34" charset="0"/>
              </a:rPr>
              <a:t>OBEDIENT TO HER VERTICAL </a:t>
            </a:r>
            <a:r>
              <a:rPr lang="en-US" sz="3200" dirty="0">
                <a:solidFill>
                  <a:schemeClr val="bg1"/>
                </a:solidFill>
                <a:latin typeface="Myriad Pro" pitchFamily="34" charset="0"/>
              </a:rPr>
              <a:t>and </a:t>
            </a:r>
            <a:r>
              <a:rPr lang="en-US" sz="3200" b="1" dirty="0">
                <a:solidFill>
                  <a:schemeClr val="bg1"/>
                </a:solidFill>
                <a:latin typeface="Myriad Pro" pitchFamily="34" charset="0"/>
              </a:rPr>
              <a:t>HORIZONTAL COVENANT!</a:t>
            </a:r>
            <a:endParaRPr lang="en-NZ" sz="3200" b="1" dirty="0">
              <a:solidFill>
                <a:schemeClr val="bg1"/>
              </a:solidFill>
              <a:latin typeface="Myriad Pro"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9552" y="802035"/>
            <a:ext cx="806489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b="1" dirty="0">
                <a:solidFill>
                  <a:schemeClr val="bg1"/>
                </a:solidFill>
                <a:latin typeface="Myriad Pro" pitchFamily="34" charset="0"/>
              </a:rPr>
              <a:t>Matthew </a:t>
            </a:r>
            <a:r>
              <a:rPr lang="en-US" sz="2800" b="1" dirty="0" smtClean="0">
                <a:solidFill>
                  <a:schemeClr val="bg1"/>
                </a:solidFill>
                <a:latin typeface="Myriad Pro" pitchFamily="34" charset="0"/>
              </a:rPr>
              <a:t>19:16-17</a:t>
            </a:r>
          </a:p>
          <a:p>
            <a:r>
              <a:rPr lang="en-US" sz="2800" b="1" dirty="0" smtClean="0">
                <a:solidFill>
                  <a:schemeClr val="bg1"/>
                </a:solidFill>
                <a:latin typeface="Myriad Pro" pitchFamily="34" charset="0"/>
              </a:rPr>
              <a:t> </a:t>
            </a:r>
            <a:r>
              <a:rPr lang="en-NZ" sz="2800" b="1" dirty="0">
                <a:solidFill>
                  <a:schemeClr val="bg1"/>
                </a:solidFill>
                <a:latin typeface="Myriad Pro" pitchFamily="34" charset="0"/>
              </a:rPr>
              <a:t>The Rich Young Ruler</a:t>
            </a:r>
          </a:p>
          <a:p>
            <a:r>
              <a:rPr lang="en-NZ" sz="2800" b="1" baseline="30000" dirty="0">
                <a:solidFill>
                  <a:schemeClr val="bg1"/>
                </a:solidFill>
                <a:latin typeface="Myriad Pro" pitchFamily="34" charset="0"/>
              </a:rPr>
              <a:t>16 </a:t>
            </a:r>
            <a:r>
              <a:rPr lang="en-NZ" sz="2800" dirty="0">
                <a:solidFill>
                  <a:schemeClr val="bg1"/>
                </a:solidFill>
                <a:latin typeface="Myriad Pro" pitchFamily="34" charset="0"/>
              </a:rPr>
              <a:t>And someone came to Him and said, “Teacher, what good thing shall I do that I may obtain eternal life?” </a:t>
            </a:r>
            <a:r>
              <a:rPr lang="en-NZ" sz="2800" b="1" baseline="30000" dirty="0">
                <a:solidFill>
                  <a:schemeClr val="bg1"/>
                </a:solidFill>
                <a:latin typeface="Myriad Pro" pitchFamily="34" charset="0"/>
              </a:rPr>
              <a:t>17 </a:t>
            </a:r>
            <a:r>
              <a:rPr lang="en-NZ" sz="2800" dirty="0">
                <a:solidFill>
                  <a:schemeClr val="bg1"/>
                </a:solidFill>
                <a:latin typeface="Myriad Pro" pitchFamily="34" charset="0"/>
              </a:rPr>
              <a:t>And He said to him, “Why are you asking Me about what is good? There is </a:t>
            </a:r>
            <a:r>
              <a:rPr lang="en-NZ" sz="2800" i="1" dirty="0">
                <a:solidFill>
                  <a:schemeClr val="bg1"/>
                </a:solidFill>
                <a:latin typeface="Myriad Pro" pitchFamily="34" charset="0"/>
              </a:rPr>
              <a:t>only</a:t>
            </a:r>
            <a:r>
              <a:rPr lang="en-NZ" sz="2800" dirty="0">
                <a:solidFill>
                  <a:schemeClr val="bg1"/>
                </a:solidFill>
                <a:latin typeface="Myriad Pro" pitchFamily="34" charset="0"/>
              </a:rPr>
              <a:t> One who is good; but if you wish to enter into life, keep the commandments</a:t>
            </a:r>
            <a:r>
              <a:rPr lang="en-NZ" sz="2800" dirty="0" smtClean="0">
                <a:solidFill>
                  <a:schemeClr val="bg1"/>
                </a:solidFill>
                <a:latin typeface="Myriad Pro" pitchFamily="34" charset="0"/>
              </a:rPr>
              <a:t>.”</a:t>
            </a:r>
            <a:endParaRPr lang="en-NZ" sz="2800" dirty="0">
              <a:solidFill>
                <a:schemeClr val="bg1"/>
              </a:solidFill>
              <a:latin typeface="Myriad Pro"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14839" y="802035"/>
            <a:ext cx="806489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NZ" sz="2800" b="1" dirty="0" smtClean="0">
                <a:solidFill>
                  <a:schemeClr val="bg1"/>
                </a:solidFill>
                <a:latin typeface="Myriad Pro" pitchFamily="34" charset="0"/>
              </a:rPr>
              <a:t>John 14:21-23, 31</a:t>
            </a:r>
          </a:p>
          <a:p>
            <a:r>
              <a:rPr lang="en-NZ" sz="2800" b="1" baseline="30000" dirty="0" smtClean="0">
                <a:solidFill>
                  <a:schemeClr val="bg1"/>
                </a:solidFill>
                <a:latin typeface="Myriad Pro" pitchFamily="34" charset="0"/>
              </a:rPr>
              <a:t>21</a:t>
            </a:r>
            <a:r>
              <a:rPr lang="en-NZ" sz="2800" b="1" baseline="30000" dirty="0">
                <a:solidFill>
                  <a:schemeClr val="bg1"/>
                </a:solidFill>
                <a:latin typeface="Myriad Pro" pitchFamily="34" charset="0"/>
              </a:rPr>
              <a:t> </a:t>
            </a:r>
            <a:r>
              <a:rPr lang="en-NZ" sz="2800" dirty="0">
                <a:solidFill>
                  <a:schemeClr val="bg1"/>
                </a:solidFill>
                <a:latin typeface="Myriad Pro" pitchFamily="34" charset="0"/>
              </a:rPr>
              <a:t>He who has My commandments and keeps them is the one who loves Me; and he who loves Me will be loved by My Father, and I will love him and will disclose Myself to him.” </a:t>
            </a:r>
            <a:r>
              <a:rPr lang="en-NZ" sz="2800" b="1" baseline="30000" dirty="0">
                <a:solidFill>
                  <a:schemeClr val="bg1"/>
                </a:solidFill>
                <a:latin typeface="Myriad Pro" pitchFamily="34" charset="0"/>
              </a:rPr>
              <a:t>22 </a:t>
            </a:r>
            <a:r>
              <a:rPr lang="en-NZ" sz="2800" dirty="0">
                <a:solidFill>
                  <a:schemeClr val="bg1"/>
                </a:solidFill>
                <a:latin typeface="Myriad Pro" pitchFamily="34" charset="0"/>
              </a:rPr>
              <a:t>Judas (not Iscariot) </a:t>
            </a:r>
            <a:r>
              <a:rPr lang="en-NZ" sz="2800" dirty="0" smtClean="0">
                <a:solidFill>
                  <a:schemeClr val="bg1"/>
                </a:solidFill>
                <a:latin typeface="Myriad Pro" pitchFamily="34" charset="0"/>
              </a:rPr>
              <a:t>said </a:t>
            </a:r>
            <a:r>
              <a:rPr lang="en-NZ" sz="2800" dirty="0">
                <a:solidFill>
                  <a:schemeClr val="bg1"/>
                </a:solidFill>
                <a:latin typeface="Myriad Pro" pitchFamily="34" charset="0"/>
              </a:rPr>
              <a:t>to Him, “Lord, what then has happened that You are going to disclose Yourself to us and not to the world?”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14839" y="1038017"/>
            <a:ext cx="8064896"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b="1" dirty="0" smtClean="0">
                <a:solidFill>
                  <a:schemeClr val="bg1"/>
                </a:solidFill>
                <a:latin typeface="Myriad Pro" pitchFamily="34" charset="0"/>
              </a:rPr>
              <a:t>John 15:12-17</a:t>
            </a:r>
          </a:p>
          <a:p>
            <a:r>
              <a:rPr lang="en-US" sz="2800" b="1" dirty="0" smtClean="0">
                <a:solidFill>
                  <a:schemeClr val="bg1"/>
                </a:solidFill>
                <a:latin typeface="Myriad Pro" pitchFamily="34" charset="0"/>
              </a:rPr>
              <a:t> </a:t>
            </a:r>
            <a:r>
              <a:rPr lang="en-NZ" sz="2800" b="1" dirty="0">
                <a:solidFill>
                  <a:schemeClr val="bg1"/>
                </a:solidFill>
                <a:latin typeface="Myriad Pro" pitchFamily="34" charset="0"/>
              </a:rPr>
              <a:t>Disciples’ Relation to Each Other</a:t>
            </a:r>
          </a:p>
          <a:p>
            <a:r>
              <a:rPr lang="en-NZ" sz="2800" b="1" baseline="30000" dirty="0">
                <a:solidFill>
                  <a:schemeClr val="bg1"/>
                </a:solidFill>
                <a:latin typeface="Myriad Pro" pitchFamily="34" charset="0"/>
              </a:rPr>
              <a:t>12 </a:t>
            </a:r>
            <a:r>
              <a:rPr lang="en-NZ" sz="2800" dirty="0">
                <a:solidFill>
                  <a:schemeClr val="bg1"/>
                </a:solidFill>
                <a:latin typeface="Myriad Pro" pitchFamily="34" charset="0"/>
              </a:rPr>
              <a:t>“This is My commandment, that you love one another, just as I have loved you. </a:t>
            </a:r>
            <a:r>
              <a:rPr lang="en-NZ" sz="2800" b="1" baseline="30000" dirty="0">
                <a:solidFill>
                  <a:schemeClr val="bg1"/>
                </a:solidFill>
                <a:latin typeface="Myriad Pro" pitchFamily="34" charset="0"/>
              </a:rPr>
              <a:t>13 </a:t>
            </a:r>
            <a:r>
              <a:rPr lang="en-NZ" sz="2800" dirty="0">
                <a:solidFill>
                  <a:schemeClr val="bg1"/>
                </a:solidFill>
                <a:latin typeface="Myriad Pro" pitchFamily="34" charset="0"/>
              </a:rPr>
              <a:t>Greater love has no one than this, that one lay down his life for his friends. </a:t>
            </a:r>
            <a:r>
              <a:rPr lang="en-NZ" sz="2800" b="1" baseline="30000" dirty="0" smtClean="0">
                <a:solidFill>
                  <a:schemeClr val="bg1"/>
                </a:solidFill>
                <a:latin typeface="Myriad Pro" pitchFamily="34" charset="0"/>
              </a:rPr>
              <a:t>14 </a:t>
            </a:r>
            <a:r>
              <a:rPr lang="en-NZ" sz="2800" dirty="0" smtClean="0">
                <a:solidFill>
                  <a:schemeClr val="bg1"/>
                </a:solidFill>
                <a:latin typeface="Myriad Pro" pitchFamily="34" charset="0"/>
              </a:rPr>
              <a:t>You are My friends if you do what I command you. </a:t>
            </a:r>
            <a:endParaRPr lang="en-NZ" sz="2800" dirty="0">
              <a:solidFill>
                <a:schemeClr val="bg1"/>
              </a:solidFill>
              <a:latin typeface="Myriad Pro"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17599" y="371148"/>
            <a:ext cx="806489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b="1" dirty="0" smtClean="0">
                <a:solidFill>
                  <a:schemeClr val="bg1"/>
                </a:solidFill>
                <a:latin typeface="Myriad Pro" pitchFamily="34" charset="0"/>
              </a:rPr>
              <a:t>John 15:12-17</a:t>
            </a:r>
          </a:p>
          <a:p>
            <a:r>
              <a:rPr lang="en-NZ" sz="2800" b="1" baseline="30000" dirty="0" smtClean="0">
                <a:solidFill>
                  <a:schemeClr val="bg1"/>
                </a:solidFill>
                <a:latin typeface="Myriad Pro" pitchFamily="34" charset="0"/>
              </a:rPr>
              <a:t>15 </a:t>
            </a:r>
            <a:r>
              <a:rPr lang="en-NZ" sz="2800" dirty="0" smtClean="0">
                <a:solidFill>
                  <a:schemeClr val="bg1"/>
                </a:solidFill>
                <a:latin typeface="Myriad Pro" pitchFamily="34" charset="0"/>
              </a:rPr>
              <a:t>No longer do I call you slaves, for the slave does not know what his master is doing; but I have called you friends, for all things that I have heard from My Father I have made known to you. </a:t>
            </a:r>
            <a:r>
              <a:rPr lang="en-NZ" sz="2800" b="1" baseline="30000" dirty="0" smtClean="0">
                <a:solidFill>
                  <a:schemeClr val="bg1"/>
                </a:solidFill>
                <a:latin typeface="Myriad Pro" pitchFamily="34" charset="0"/>
              </a:rPr>
              <a:t>16 </a:t>
            </a:r>
            <a:r>
              <a:rPr lang="en-NZ" sz="2800" dirty="0" smtClean="0">
                <a:solidFill>
                  <a:schemeClr val="bg1"/>
                </a:solidFill>
                <a:latin typeface="Myriad Pro" pitchFamily="34" charset="0"/>
              </a:rPr>
              <a:t>You did not choose Me but I chose you, and appointed you that you would go and bear fruit, and </a:t>
            </a:r>
            <a:r>
              <a:rPr lang="en-NZ" sz="2800" i="1" dirty="0" smtClean="0">
                <a:solidFill>
                  <a:schemeClr val="bg1"/>
                </a:solidFill>
                <a:latin typeface="Myriad Pro" pitchFamily="34" charset="0"/>
              </a:rPr>
              <a:t>that</a:t>
            </a:r>
            <a:r>
              <a:rPr lang="en-NZ" sz="2800" dirty="0" smtClean="0">
                <a:solidFill>
                  <a:schemeClr val="bg1"/>
                </a:solidFill>
                <a:latin typeface="Myriad Pro" pitchFamily="34" charset="0"/>
              </a:rPr>
              <a:t> your fruit would remain, so that whatever you ask of the Father in My name He may give to you. </a:t>
            </a:r>
            <a:r>
              <a:rPr lang="en-NZ" sz="2800" b="1" baseline="30000" dirty="0" smtClean="0">
                <a:solidFill>
                  <a:schemeClr val="bg1"/>
                </a:solidFill>
                <a:latin typeface="Myriad Pro" pitchFamily="34" charset="0"/>
              </a:rPr>
              <a:t>17 </a:t>
            </a:r>
            <a:r>
              <a:rPr lang="en-NZ" sz="2800" dirty="0" smtClean="0">
                <a:solidFill>
                  <a:schemeClr val="bg1"/>
                </a:solidFill>
                <a:latin typeface="Myriad Pro" pitchFamily="34" charset="0"/>
              </a:rPr>
              <a:t>This I command you, that you love one another.</a:t>
            </a:r>
            <a:endParaRPr lang="en-NZ" sz="2800" dirty="0">
              <a:solidFill>
                <a:schemeClr val="bg1"/>
              </a:solidFill>
              <a:latin typeface="Myriad Pro"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20969" y="1786920"/>
            <a:ext cx="806489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200" dirty="0" smtClean="0">
                <a:solidFill>
                  <a:schemeClr val="bg1"/>
                </a:solidFill>
                <a:latin typeface="Myriad Pro" pitchFamily="34" charset="0"/>
              </a:rPr>
              <a:t>Q. Can </a:t>
            </a:r>
            <a:r>
              <a:rPr lang="en-US" sz="3200" dirty="0">
                <a:solidFill>
                  <a:schemeClr val="bg1"/>
                </a:solidFill>
                <a:latin typeface="Myriad Pro" pitchFamily="34" charset="0"/>
              </a:rPr>
              <a:t>we now hear and see why the Great Commandment is the Great Commandment and what this means for us?</a:t>
            </a:r>
            <a:endParaRPr lang="en-NZ" sz="3200" dirty="0">
              <a:solidFill>
                <a:schemeClr val="bg1"/>
              </a:solidFill>
              <a:latin typeface="Myriad Pro"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28769" y="2279363"/>
            <a:ext cx="806489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200" b="1" dirty="0" smtClean="0">
                <a:solidFill>
                  <a:schemeClr val="bg1"/>
                </a:solidFill>
                <a:latin typeface="Myriad Pro Black"/>
              </a:rPr>
              <a:t>2. </a:t>
            </a:r>
            <a:r>
              <a:rPr lang="en-US" sz="3200" b="1" dirty="0">
                <a:solidFill>
                  <a:schemeClr val="bg1"/>
                </a:solidFill>
                <a:latin typeface="Myriad Pro Black"/>
              </a:rPr>
              <a:t>MISSIONAL TEST</a:t>
            </a:r>
            <a:endParaRPr lang="en-NZ" sz="3200" dirty="0">
              <a:solidFill>
                <a:schemeClr val="bg1"/>
              </a:solidFill>
              <a:latin typeface="Myriad Pro Black"/>
            </a:endParaRPr>
          </a:p>
        </p:txBody>
      </p:sp>
    </p:spTree>
    <p:extLst>
      <p:ext uri="{BB962C8B-B14F-4D97-AF65-F5344CB8AC3E}">
        <p14:creationId xmlns:p14="http://schemas.microsoft.com/office/powerpoint/2010/main" val="2734288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26009" y="1448366"/>
            <a:ext cx="806489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b="1" dirty="0">
                <a:solidFill>
                  <a:schemeClr val="bg1"/>
                </a:solidFill>
                <a:latin typeface="Myriad Pro" panose="020B0503030403020204" pitchFamily="34" charset="0"/>
              </a:rPr>
              <a:t>Matthew </a:t>
            </a:r>
            <a:r>
              <a:rPr lang="en-US" sz="2800" b="1" dirty="0" smtClean="0">
                <a:solidFill>
                  <a:schemeClr val="bg1"/>
                </a:solidFill>
                <a:latin typeface="Myriad Pro" panose="020B0503030403020204" pitchFamily="34" charset="0"/>
              </a:rPr>
              <a:t>10:38-39</a:t>
            </a:r>
          </a:p>
          <a:p>
            <a:r>
              <a:rPr lang="en-NZ" sz="2800" b="1" baseline="30000" dirty="0">
                <a:solidFill>
                  <a:schemeClr val="bg1"/>
                </a:solidFill>
                <a:latin typeface="Myriad Pro" panose="020B0503030403020204" pitchFamily="34" charset="0"/>
              </a:rPr>
              <a:t>38 </a:t>
            </a:r>
            <a:r>
              <a:rPr lang="en-NZ" sz="2800" dirty="0">
                <a:solidFill>
                  <a:schemeClr val="bg1"/>
                </a:solidFill>
                <a:latin typeface="Myriad Pro" panose="020B0503030403020204" pitchFamily="34" charset="0"/>
              </a:rPr>
              <a:t>And he who does not take his cross and follow after Me is not worthy of Me. </a:t>
            </a:r>
            <a:r>
              <a:rPr lang="en-NZ" sz="2800" b="1" baseline="30000" dirty="0">
                <a:solidFill>
                  <a:schemeClr val="bg1"/>
                </a:solidFill>
                <a:latin typeface="Myriad Pro" panose="020B0503030403020204" pitchFamily="34" charset="0"/>
              </a:rPr>
              <a:t>39 </a:t>
            </a:r>
            <a:r>
              <a:rPr lang="en-NZ" sz="2800" dirty="0">
                <a:solidFill>
                  <a:schemeClr val="bg1"/>
                </a:solidFill>
                <a:latin typeface="Myriad Pro" panose="020B0503030403020204" pitchFamily="34" charset="0"/>
              </a:rPr>
              <a:t>He who has found his </a:t>
            </a:r>
            <a:r>
              <a:rPr lang="en-NZ" sz="2800" dirty="0" smtClean="0">
                <a:solidFill>
                  <a:schemeClr val="bg1"/>
                </a:solidFill>
                <a:latin typeface="Myriad Pro" panose="020B0503030403020204" pitchFamily="34" charset="0"/>
              </a:rPr>
              <a:t>life </a:t>
            </a:r>
            <a:r>
              <a:rPr lang="en-NZ" sz="2800" dirty="0">
                <a:solidFill>
                  <a:schemeClr val="bg1"/>
                </a:solidFill>
                <a:latin typeface="Myriad Pro" panose="020B0503030403020204" pitchFamily="34" charset="0"/>
              </a:rPr>
              <a:t>will lose it, and he who has lost his </a:t>
            </a:r>
            <a:r>
              <a:rPr lang="en-NZ" sz="2800" dirty="0" smtClean="0">
                <a:solidFill>
                  <a:schemeClr val="bg1"/>
                </a:solidFill>
                <a:latin typeface="Myriad Pro" panose="020B0503030403020204" pitchFamily="34" charset="0"/>
              </a:rPr>
              <a:t>life </a:t>
            </a:r>
            <a:r>
              <a:rPr lang="en-NZ" sz="2800" dirty="0">
                <a:solidFill>
                  <a:schemeClr val="bg1"/>
                </a:solidFill>
                <a:latin typeface="Myriad Pro" panose="020B0503030403020204" pitchFamily="34" charset="0"/>
              </a:rPr>
              <a:t>for My sake will find it.</a:t>
            </a:r>
            <a:endParaRPr lang="en-NZ" sz="2800" dirty="0">
              <a:solidFill>
                <a:schemeClr val="bg1"/>
              </a:solidFill>
              <a:latin typeface="Myriad Pro" pitchFamily="34" charset="0"/>
            </a:endParaRPr>
          </a:p>
        </p:txBody>
      </p:sp>
    </p:spTree>
    <p:extLst>
      <p:ext uri="{BB962C8B-B14F-4D97-AF65-F5344CB8AC3E}">
        <p14:creationId xmlns:p14="http://schemas.microsoft.com/office/powerpoint/2010/main" val="694999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159</Words>
  <Application>Microsoft Office PowerPoint</Application>
  <PresentationFormat>On-screen Show (16:9)</PresentationFormat>
  <Paragraphs>45</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Myriad Pro</vt:lpstr>
      <vt:lpstr>Myriad Pro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Rochelle Goring</dc:creator>
  <cp:lastModifiedBy>Rochelle Goring</cp:lastModifiedBy>
  <cp:revision>14</cp:revision>
  <dcterms:created xsi:type="dcterms:W3CDTF">2018-07-26T22:00:31Z</dcterms:created>
  <dcterms:modified xsi:type="dcterms:W3CDTF">2018-08-03T01:09:59Z</dcterms:modified>
</cp:coreProperties>
</file>