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59" r:id="rId6"/>
    <p:sldId id="260" r:id="rId7"/>
    <p:sldId id="261" r:id="rId8"/>
    <p:sldId id="262" r:id="rId9"/>
    <p:sldId id="263" r:id="rId10"/>
    <p:sldId id="264" r:id="rId11"/>
    <p:sldId id="294" r:id="rId12"/>
    <p:sldId id="265" r:id="rId13"/>
    <p:sldId id="266" r:id="rId14"/>
    <p:sldId id="267" r:id="rId15"/>
    <p:sldId id="293" r:id="rId16"/>
    <p:sldId id="268" r:id="rId17"/>
    <p:sldId id="292" r:id="rId18"/>
    <p:sldId id="272" r:id="rId19"/>
    <p:sldId id="289" r:id="rId20"/>
    <p:sldId id="290" r:id="rId21"/>
    <p:sldId id="291" r:id="rId22"/>
    <p:sldId id="273" r:id="rId23"/>
    <p:sldId id="287" r:id="rId24"/>
    <p:sldId id="288" r:id="rId25"/>
    <p:sldId id="286"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87F64F3-5059-4FC4-9D94-6766F73C49FB}" type="datetimeFigureOut">
              <a:rPr lang="en-NZ" smtClean="0"/>
              <a:t>20/07/2018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87F64F3-5059-4FC4-9D94-6766F73C49FB}" type="datetimeFigureOut">
              <a:rPr lang="en-NZ" smtClean="0"/>
              <a:t>20/07/2018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87F64F3-5059-4FC4-9D94-6766F73C49FB}" type="datetimeFigureOut">
              <a:rPr lang="en-NZ" smtClean="0"/>
              <a:t>20/07/2018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87F64F3-5059-4FC4-9D94-6766F73C49FB}" type="datetimeFigureOut">
              <a:rPr lang="en-NZ" smtClean="0"/>
              <a:t>20/07/2018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F64F3-5059-4FC4-9D94-6766F73C49FB}" type="datetimeFigureOut">
              <a:rPr lang="en-NZ" smtClean="0"/>
              <a:t>20/07/2018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87F64F3-5059-4FC4-9D94-6766F73C49FB}" type="datetimeFigureOut">
              <a:rPr lang="en-NZ" smtClean="0"/>
              <a:t>20/07/2018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87F64F3-5059-4FC4-9D94-6766F73C49FB}" type="datetimeFigureOut">
              <a:rPr lang="en-NZ" smtClean="0"/>
              <a:t>20/07/2018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87F64F3-5059-4FC4-9D94-6766F73C49FB}" type="datetimeFigureOut">
              <a:rPr lang="en-NZ" smtClean="0"/>
              <a:t>20/07/2018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F64F3-5059-4FC4-9D94-6766F73C49FB}" type="datetimeFigureOut">
              <a:rPr lang="en-NZ" smtClean="0"/>
              <a:t>20/07/2018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F64F3-5059-4FC4-9D94-6766F73C49FB}" type="datetimeFigureOut">
              <a:rPr lang="en-NZ" smtClean="0"/>
              <a:t>20/07/2018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F64F3-5059-4FC4-9D94-6766F73C49FB}" type="datetimeFigureOut">
              <a:rPr lang="en-NZ" smtClean="0"/>
              <a:t>20/07/2018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DAFF975-D584-40DD-96A5-62F45485E4D1}"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F64F3-5059-4FC4-9D94-6766F73C49FB}" type="datetimeFigureOut">
              <a:rPr lang="en-NZ" smtClean="0"/>
              <a:t>20/07/2018</a:t>
            </a:fld>
            <a:endParaRPr lang="en-NZ"/>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AFF975-D584-40DD-96A5-62F45485E4D1}"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309593"/>
            <a:ext cx="8424936" cy="4524315"/>
          </a:xfrm>
          <a:prstGeom prst="rect">
            <a:avLst/>
          </a:prstGeom>
          <a:noFill/>
        </p:spPr>
        <p:txBody>
          <a:bodyPr wrap="square" rtlCol="0">
            <a:spAutoFit/>
          </a:bodyPr>
          <a:lstStyle/>
          <a:p>
            <a:r>
              <a:rPr lang="en-NZ" sz="2400" dirty="0" smtClean="0">
                <a:solidFill>
                  <a:schemeClr val="bg1"/>
                </a:solidFill>
                <a:latin typeface="Myriad Pro" pitchFamily="34" charset="0"/>
              </a:rPr>
              <a:t>Hebrews 8:7-13</a:t>
            </a:r>
          </a:p>
          <a:p>
            <a:r>
              <a:rPr lang="en-NZ" sz="2400" b="1" baseline="30000" dirty="0" smtClean="0">
                <a:solidFill>
                  <a:schemeClr val="bg1"/>
                </a:solidFill>
                <a:latin typeface="Myriad Pro" pitchFamily="34" charset="0"/>
              </a:rPr>
              <a:t>9 </a:t>
            </a:r>
            <a:r>
              <a:rPr lang="en-NZ" sz="2400" cap="small" dirty="0" smtClean="0">
                <a:solidFill>
                  <a:schemeClr val="bg1"/>
                </a:solidFill>
                <a:latin typeface="Myriad Pro" pitchFamily="34" charset="0"/>
              </a:rPr>
              <a:t>Not like the covenant which I made with their fathers</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On the day when I took them by the hand</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To lead them out of the land of Egypt</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For they did not continue in My covenant</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I did not care for them, says the Lord</a:t>
            </a:r>
            <a:r>
              <a:rPr lang="en-NZ" sz="2400" dirty="0" smtClean="0">
                <a:solidFill>
                  <a:schemeClr val="bg1"/>
                </a:solidFill>
                <a:latin typeface="Myriad Pro" pitchFamily="34" charset="0"/>
              </a:rPr>
              <a:t>. </a:t>
            </a:r>
            <a:r>
              <a:rPr lang="en-NZ" sz="2400" b="1" baseline="30000" dirty="0" smtClean="0">
                <a:solidFill>
                  <a:schemeClr val="bg1"/>
                </a:solidFill>
                <a:latin typeface="Myriad Pro" pitchFamily="34" charset="0"/>
              </a:rPr>
              <a:t>10 </a:t>
            </a:r>
            <a:r>
              <a:rPr lang="en-NZ" sz="2400" dirty="0" smtClean="0">
                <a:solidFill>
                  <a:schemeClr val="bg1"/>
                </a:solidFill>
                <a:latin typeface="Myriad Pro" pitchFamily="34" charset="0"/>
              </a:rPr>
              <a:t>“</a:t>
            </a:r>
            <a:r>
              <a:rPr lang="en-NZ" sz="2400" cap="small" dirty="0" smtClean="0">
                <a:solidFill>
                  <a:schemeClr val="bg1"/>
                </a:solidFill>
                <a:latin typeface="Myriad Pro" pitchFamily="34" charset="0"/>
              </a:rPr>
              <a:t>For this is the covenant that I will make with the house of Israel</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After those days, says the Lord</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dirty="0" smtClean="0">
                <a:solidFill>
                  <a:schemeClr val="bg1"/>
                </a:solidFill>
                <a:latin typeface="Myriad Pro" pitchFamily="34" charset="0"/>
              </a:rPr>
              <a:t>I </a:t>
            </a:r>
            <a:r>
              <a:rPr lang="en-NZ" sz="2400" cap="small" dirty="0" smtClean="0">
                <a:solidFill>
                  <a:schemeClr val="bg1"/>
                </a:solidFill>
                <a:latin typeface="Myriad Pro" pitchFamily="34" charset="0"/>
              </a:rPr>
              <a:t>will put My laws into their minds</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I will write them</a:t>
            </a:r>
            <a:r>
              <a:rPr lang="en-NZ" sz="2400" dirty="0" smtClean="0">
                <a:solidFill>
                  <a:schemeClr val="bg1"/>
                </a:solidFill>
                <a:latin typeface="Myriad Pro" pitchFamily="34" charset="0"/>
              </a:rPr>
              <a:t> </a:t>
            </a:r>
            <a:r>
              <a:rPr lang="en-NZ" sz="2400" cap="small" dirty="0" smtClean="0">
                <a:solidFill>
                  <a:schemeClr val="bg1"/>
                </a:solidFill>
                <a:latin typeface="Myriad Pro" pitchFamily="34" charset="0"/>
              </a:rPr>
              <a:t>on their hearts</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I will be their God</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they shall be My people</a:t>
            </a:r>
            <a:r>
              <a:rPr lang="en-NZ" sz="2400" dirty="0" smtClean="0">
                <a:solidFill>
                  <a:schemeClr val="bg1"/>
                </a:solidFill>
                <a:latin typeface="Myriad Pro"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555814"/>
            <a:ext cx="8424936" cy="4031873"/>
          </a:xfrm>
          <a:prstGeom prst="rect">
            <a:avLst/>
          </a:prstGeom>
          <a:noFill/>
        </p:spPr>
        <p:txBody>
          <a:bodyPr wrap="square" rtlCol="0">
            <a:spAutoFit/>
          </a:bodyPr>
          <a:lstStyle/>
          <a:p>
            <a:r>
              <a:rPr lang="en-NZ" sz="2400" dirty="0" smtClean="0">
                <a:solidFill>
                  <a:schemeClr val="bg1"/>
                </a:solidFill>
                <a:latin typeface="Myriad Pro" pitchFamily="34" charset="0"/>
              </a:rPr>
              <a:t>Hebrews 8:7-13</a:t>
            </a:r>
          </a:p>
          <a:p>
            <a:endParaRPr lang="en-NZ" sz="2400" b="1" baseline="30000" dirty="0">
              <a:solidFill>
                <a:schemeClr val="bg1"/>
              </a:solidFill>
              <a:latin typeface="Myriad Pro" pitchFamily="34" charset="0"/>
            </a:endParaRPr>
          </a:p>
          <a:p>
            <a:r>
              <a:rPr lang="en-NZ" sz="2400" b="1" baseline="30000" dirty="0" smtClean="0">
                <a:solidFill>
                  <a:schemeClr val="bg1"/>
                </a:solidFill>
                <a:latin typeface="Myriad Pro" pitchFamily="34" charset="0"/>
              </a:rPr>
              <a:t>11 </a:t>
            </a:r>
            <a:r>
              <a:rPr lang="en-NZ" sz="2400" dirty="0" smtClean="0">
                <a:solidFill>
                  <a:schemeClr val="bg1"/>
                </a:solidFill>
                <a:latin typeface="Myriad Pro" pitchFamily="34" charset="0"/>
              </a:rPr>
              <a:t>“</a:t>
            </a:r>
            <a:r>
              <a:rPr lang="en-NZ" sz="2400" cap="small" dirty="0" smtClean="0">
                <a:solidFill>
                  <a:schemeClr val="bg1"/>
                </a:solidFill>
                <a:latin typeface="Myriad Pro" pitchFamily="34" charset="0"/>
              </a:rPr>
              <a:t>And they shall not teach everyone his fellow citizen</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everyone his brother, saying, ‘Know the Lord</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For</a:t>
            </a:r>
            <a:r>
              <a:rPr lang="en-NZ" sz="2400" dirty="0" smtClean="0">
                <a:solidFill>
                  <a:schemeClr val="bg1"/>
                </a:solidFill>
                <a:latin typeface="Myriad Pro" pitchFamily="34" charset="0"/>
              </a:rPr>
              <a:t> </a:t>
            </a:r>
            <a:r>
              <a:rPr lang="en-NZ" sz="2400" cap="small" dirty="0" smtClean="0">
                <a:solidFill>
                  <a:schemeClr val="bg1"/>
                </a:solidFill>
                <a:latin typeface="Myriad Pro" pitchFamily="34" charset="0"/>
              </a:rPr>
              <a:t>all will know Me</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From</a:t>
            </a:r>
            <a:r>
              <a:rPr lang="en-NZ" sz="2400" dirty="0" smtClean="0">
                <a:solidFill>
                  <a:schemeClr val="bg1"/>
                </a:solidFill>
                <a:latin typeface="Myriad Pro" pitchFamily="34" charset="0"/>
              </a:rPr>
              <a:t> </a:t>
            </a:r>
            <a:r>
              <a:rPr lang="en-NZ" sz="2400" cap="small" dirty="0" smtClean="0">
                <a:solidFill>
                  <a:schemeClr val="bg1"/>
                </a:solidFill>
                <a:latin typeface="Myriad Pro" pitchFamily="34" charset="0"/>
              </a:rPr>
              <a:t>the least to the greatest of them</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b="1" baseline="30000" dirty="0" smtClean="0">
                <a:solidFill>
                  <a:schemeClr val="bg1"/>
                </a:solidFill>
                <a:latin typeface="Myriad Pro" pitchFamily="34" charset="0"/>
              </a:rPr>
              <a:t>12 </a:t>
            </a:r>
            <a:r>
              <a:rPr lang="en-NZ" sz="2400" dirty="0" smtClean="0">
                <a:solidFill>
                  <a:schemeClr val="bg1"/>
                </a:solidFill>
                <a:latin typeface="Myriad Pro" pitchFamily="34" charset="0"/>
              </a:rPr>
              <a:t>“</a:t>
            </a:r>
            <a:r>
              <a:rPr lang="en-NZ" sz="2400" cap="small" dirty="0" smtClean="0">
                <a:solidFill>
                  <a:schemeClr val="bg1"/>
                </a:solidFill>
                <a:latin typeface="Myriad Pro" pitchFamily="34" charset="0"/>
              </a:rPr>
              <a:t>For I will be merciful to their iniquities</a:t>
            </a:r>
            <a:r>
              <a:rPr lang="en-NZ" sz="2400" dirty="0" smtClean="0">
                <a:solidFill>
                  <a:schemeClr val="bg1"/>
                </a:solidFill>
                <a:latin typeface="Myriad Pro" pitchFamily="34" charset="0"/>
              </a:rPr>
              <a:t>,</a:t>
            </a:r>
            <a:br>
              <a:rPr lang="en-NZ" sz="2400" dirty="0" smtClean="0">
                <a:solidFill>
                  <a:schemeClr val="bg1"/>
                </a:solidFill>
                <a:latin typeface="Myriad Pro" pitchFamily="34" charset="0"/>
              </a:rPr>
            </a:br>
            <a:r>
              <a:rPr lang="en-NZ" sz="2400" cap="small" dirty="0" smtClean="0">
                <a:solidFill>
                  <a:schemeClr val="bg1"/>
                </a:solidFill>
                <a:latin typeface="Myriad Pro" pitchFamily="34" charset="0"/>
              </a:rPr>
              <a:t>And I will remember their sins no more</a:t>
            </a:r>
            <a:r>
              <a:rPr lang="en-NZ" sz="2400" dirty="0" smtClean="0">
                <a:solidFill>
                  <a:schemeClr val="bg1"/>
                </a:solidFill>
                <a:latin typeface="Myriad Pro" pitchFamily="34" charset="0"/>
              </a:rPr>
              <a:t>.”</a:t>
            </a:r>
          </a:p>
          <a:p>
            <a:r>
              <a:rPr lang="en-NZ" sz="2400" b="1" baseline="30000" dirty="0" smtClean="0">
                <a:solidFill>
                  <a:schemeClr val="bg1"/>
                </a:solidFill>
                <a:latin typeface="Myriad Pro" pitchFamily="34" charset="0"/>
              </a:rPr>
              <a:t>13 </a:t>
            </a:r>
            <a:r>
              <a:rPr lang="en-NZ" sz="2400" dirty="0" smtClean="0">
                <a:solidFill>
                  <a:schemeClr val="bg1"/>
                </a:solidFill>
                <a:latin typeface="Myriad Pro" pitchFamily="34" charset="0"/>
              </a:rPr>
              <a:t>When He said, “A new </a:t>
            </a:r>
            <a:r>
              <a:rPr lang="en-NZ" sz="2400" i="1" dirty="0" smtClean="0">
                <a:solidFill>
                  <a:schemeClr val="bg1"/>
                </a:solidFill>
                <a:latin typeface="Myriad Pro" pitchFamily="34" charset="0"/>
              </a:rPr>
              <a:t>covenant</a:t>
            </a:r>
            <a:r>
              <a:rPr lang="en-NZ" sz="2400" dirty="0" smtClean="0">
                <a:solidFill>
                  <a:schemeClr val="bg1"/>
                </a:solidFill>
                <a:latin typeface="Myriad Pro" pitchFamily="34" charset="0"/>
              </a:rPr>
              <a:t>,” He has made the first obsolete. But whatever is becoming obsolete and growing old is ready to disappear.</a:t>
            </a:r>
            <a:endParaRPr lang="en-NZ" sz="2400" dirty="0" smtClean="0">
              <a:solidFill>
                <a:schemeClr val="bg1"/>
              </a:solidFill>
              <a:latin typeface="Myriad Pro"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094697"/>
            <a:ext cx="8424936" cy="954107"/>
          </a:xfrm>
          <a:prstGeom prst="rect">
            <a:avLst/>
          </a:prstGeom>
          <a:noFill/>
        </p:spPr>
        <p:txBody>
          <a:bodyPr wrap="square" rtlCol="0">
            <a:spAutoFit/>
          </a:bodyPr>
          <a:lstStyle/>
          <a:p>
            <a:pPr algn="ctr"/>
            <a:r>
              <a:rPr lang="en-NZ" sz="2800" u="sng" dirty="0" smtClean="0">
                <a:solidFill>
                  <a:schemeClr val="bg1"/>
                </a:solidFill>
                <a:latin typeface="Myriad Pro" pitchFamily="34" charset="0"/>
              </a:rPr>
              <a:t>A GREAT PICTURE OF COVENANT IS DAVID AND JONATHON</a:t>
            </a:r>
            <a:endParaRPr lang="en-NZ" sz="2800" u="sng" dirty="0" smtClean="0">
              <a:solidFill>
                <a:schemeClr val="bg1"/>
              </a:solidFill>
              <a:latin typeface="Myriad Pro"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678924"/>
            <a:ext cx="8424936" cy="3785652"/>
          </a:xfrm>
          <a:prstGeom prst="rect">
            <a:avLst/>
          </a:prstGeom>
          <a:noFill/>
        </p:spPr>
        <p:txBody>
          <a:bodyPr wrap="square" rtlCol="0">
            <a:spAutoFit/>
          </a:bodyPr>
          <a:lstStyle/>
          <a:p>
            <a:r>
              <a:rPr lang="en-NZ" sz="2400" dirty="0" smtClean="0">
                <a:solidFill>
                  <a:schemeClr val="bg1"/>
                </a:solidFill>
                <a:latin typeface="Myriad Pro" pitchFamily="34" charset="0"/>
              </a:rPr>
              <a:t>1 Samuel 18:1-4</a:t>
            </a:r>
          </a:p>
          <a:p>
            <a:r>
              <a:rPr lang="en-NZ" sz="2400" dirty="0">
                <a:solidFill>
                  <a:schemeClr val="bg1"/>
                </a:solidFill>
                <a:latin typeface="Myriad Pro" pitchFamily="34" charset="0"/>
              </a:rPr>
              <a:t>Jonathan and David</a:t>
            </a:r>
          </a:p>
          <a:p>
            <a:r>
              <a:rPr lang="en-NZ" sz="2400" b="1" baseline="30000" dirty="0" smtClean="0">
                <a:solidFill>
                  <a:schemeClr val="bg1"/>
                </a:solidFill>
                <a:latin typeface="Myriad Pro" pitchFamily="34" charset="0"/>
              </a:rPr>
              <a:t>1</a:t>
            </a:r>
            <a:r>
              <a:rPr lang="en-NZ" sz="2400" b="1" dirty="0">
                <a:solidFill>
                  <a:schemeClr val="bg1"/>
                </a:solidFill>
                <a:latin typeface="Myriad Pro" pitchFamily="34" charset="0"/>
              </a:rPr>
              <a:t> </a:t>
            </a:r>
            <a:r>
              <a:rPr lang="en-NZ" sz="2400" dirty="0">
                <a:solidFill>
                  <a:schemeClr val="bg1"/>
                </a:solidFill>
                <a:latin typeface="Myriad Pro" pitchFamily="34" charset="0"/>
              </a:rPr>
              <a:t>Now it came about when he had finished speaking to Saul, that the soul of Jonathan was knit to the soul of David, and Jonathan loved him as himself. </a:t>
            </a:r>
            <a:r>
              <a:rPr lang="en-NZ" sz="2400" b="1" baseline="30000" dirty="0">
                <a:solidFill>
                  <a:schemeClr val="bg1"/>
                </a:solidFill>
                <a:latin typeface="Myriad Pro" pitchFamily="34" charset="0"/>
              </a:rPr>
              <a:t>2 </a:t>
            </a:r>
            <a:r>
              <a:rPr lang="en-NZ" sz="2400" dirty="0">
                <a:solidFill>
                  <a:schemeClr val="bg1"/>
                </a:solidFill>
                <a:latin typeface="Myriad Pro" pitchFamily="34" charset="0"/>
              </a:rPr>
              <a:t>Saul took him that day and did not let him return to his father’s house. </a:t>
            </a:r>
            <a:r>
              <a:rPr lang="en-NZ" sz="2400" b="1" baseline="30000" dirty="0">
                <a:solidFill>
                  <a:schemeClr val="bg1"/>
                </a:solidFill>
                <a:latin typeface="Myriad Pro" pitchFamily="34" charset="0"/>
              </a:rPr>
              <a:t>3 </a:t>
            </a:r>
            <a:r>
              <a:rPr lang="en-NZ" sz="2400" dirty="0">
                <a:solidFill>
                  <a:schemeClr val="bg1"/>
                </a:solidFill>
                <a:latin typeface="Myriad Pro" pitchFamily="34" charset="0"/>
              </a:rPr>
              <a:t>Then Jonathan made a covenant with David because he loved him as himself. </a:t>
            </a:r>
            <a:r>
              <a:rPr lang="en-NZ" sz="2400" b="1" baseline="30000" dirty="0">
                <a:solidFill>
                  <a:schemeClr val="bg1"/>
                </a:solidFill>
                <a:latin typeface="Myriad Pro" pitchFamily="34" charset="0"/>
              </a:rPr>
              <a:t>4 </a:t>
            </a:r>
            <a:r>
              <a:rPr lang="en-NZ" sz="2400" dirty="0">
                <a:solidFill>
                  <a:schemeClr val="bg1"/>
                </a:solidFill>
                <a:latin typeface="Myriad Pro" pitchFamily="34" charset="0"/>
              </a:rPr>
              <a:t>Jonathan stripped himself of the robe that was on him and gave it to David, with his </a:t>
            </a:r>
            <a:r>
              <a:rPr lang="en-NZ" sz="2400" dirty="0" err="1">
                <a:solidFill>
                  <a:schemeClr val="bg1"/>
                </a:solidFill>
                <a:latin typeface="Myriad Pro" pitchFamily="34" charset="0"/>
              </a:rPr>
              <a:t>armor</a:t>
            </a:r>
            <a:r>
              <a:rPr lang="en-NZ" sz="2400" dirty="0">
                <a:solidFill>
                  <a:schemeClr val="bg1"/>
                </a:solidFill>
                <a:latin typeface="Myriad Pro" pitchFamily="34" charset="0"/>
              </a:rPr>
              <a:t>, including his sword and his bow and his belt</a:t>
            </a:r>
            <a:r>
              <a:rPr lang="en-NZ" sz="2400" dirty="0" smtClean="0">
                <a:solidFill>
                  <a:schemeClr val="bg1"/>
                </a:solidFill>
                <a:latin typeface="Myriad Pro" pitchFamily="34" charset="0"/>
              </a:rPr>
              <a:t>.</a:t>
            </a:r>
            <a:endParaRPr lang="en-NZ" sz="2400" dirty="0">
              <a:solidFill>
                <a:schemeClr val="bg1"/>
              </a:solidFill>
              <a:latin typeface="Myriad Pro"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pPr marL="342900" indent="-342900">
              <a:buAutoNum type="arabicPeriod"/>
            </a:pPr>
            <a:r>
              <a:rPr lang="en-NZ" sz="2800" dirty="0" smtClean="0">
                <a:solidFill>
                  <a:schemeClr val="bg1"/>
                </a:solidFill>
                <a:latin typeface="Myriad Pro" pitchFamily="34" charset="0"/>
              </a:rPr>
              <a:t>The first aspect of Covenant is: Counting the cost.</a:t>
            </a:r>
            <a:endParaRPr lang="en-NZ" sz="2800" dirty="0">
              <a:solidFill>
                <a:schemeClr val="bg1"/>
              </a:solidFill>
              <a:latin typeface="Myriad Pro"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602254"/>
            <a:ext cx="8424936" cy="1938992"/>
          </a:xfrm>
          <a:prstGeom prst="rect">
            <a:avLst/>
          </a:prstGeom>
          <a:noFill/>
        </p:spPr>
        <p:txBody>
          <a:bodyPr wrap="square" rtlCol="0">
            <a:spAutoFit/>
          </a:bodyPr>
          <a:lstStyle/>
          <a:p>
            <a:pPr marL="342900" indent="-342900"/>
            <a:r>
              <a:rPr lang="en-NZ" sz="2400" dirty="0" smtClean="0">
                <a:solidFill>
                  <a:schemeClr val="bg1"/>
                </a:solidFill>
                <a:latin typeface="Myriad Pro" pitchFamily="34" charset="0"/>
              </a:rPr>
              <a:t>1 Samuel 18:3-4</a:t>
            </a:r>
            <a:r>
              <a:rPr lang="en-NZ" sz="2400" b="1" baseline="30000" dirty="0">
                <a:solidFill>
                  <a:schemeClr val="bg1"/>
                </a:solidFill>
                <a:latin typeface="Myriad Pro" pitchFamily="34" charset="0"/>
              </a:rPr>
              <a:t> </a:t>
            </a:r>
            <a:endParaRPr lang="en-NZ" sz="2400" b="1" baseline="30000" dirty="0" smtClean="0">
              <a:solidFill>
                <a:schemeClr val="bg1"/>
              </a:solidFill>
              <a:latin typeface="Myriad Pro" pitchFamily="34" charset="0"/>
            </a:endParaRPr>
          </a:p>
          <a:p>
            <a:r>
              <a:rPr lang="en-NZ" sz="2400" b="1" baseline="30000" dirty="0" smtClean="0">
                <a:solidFill>
                  <a:schemeClr val="bg1"/>
                </a:solidFill>
                <a:latin typeface="Myriad Pro" pitchFamily="34" charset="0"/>
              </a:rPr>
              <a:t>3</a:t>
            </a:r>
            <a:r>
              <a:rPr lang="en-NZ" sz="2400" b="1" baseline="30000" dirty="0">
                <a:solidFill>
                  <a:schemeClr val="bg1"/>
                </a:solidFill>
                <a:latin typeface="Myriad Pro" pitchFamily="34" charset="0"/>
              </a:rPr>
              <a:t> </a:t>
            </a:r>
            <a:r>
              <a:rPr lang="en-NZ" sz="2400" dirty="0">
                <a:solidFill>
                  <a:schemeClr val="bg1"/>
                </a:solidFill>
                <a:latin typeface="Myriad Pro" pitchFamily="34" charset="0"/>
              </a:rPr>
              <a:t>Then Jonathan made a covenant with David because he loved him as himself. </a:t>
            </a:r>
            <a:r>
              <a:rPr lang="en-NZ" sz="2400" b="1" baseline="30000" dirty="0">
                <a:solidFill>
                  <a:schemeClr val="bg1"/>
                </a:solidFill>
                <a:latin typeface="Myriad Pro" pitchFamily="34" charset="0"/>
              </a:rPr>
              <a:t>4 </a:t>
            </a:r>
            <a:r>
              <a:rPr lang="en-NZ" sz="2400" dirty="0">
                <a:solidFill>
                  <a:schemeClr val="bg1"/>
                </a:solidFill>
                <a:latin typeface="Myriad Pro" pitchFamily="34" charset="0"/>
              </a:rPr>
              <a:t>Jonathan stripped himself of the robe that was on him and gave it to David, with his </a:t>
            </a:r>
            <a:r>
              <a:rPr lang="en-NZ" sz="2400" dirty="0" err="1">
                <a:solidFill>
                  <a:schemeClr val="bg1"/>
                </a:solidFill>
                <a:latin typeface="Myriad Pro" pitchFamily="34" charset="0"/>
              </a:rPr>
              <a:t>armor</a:t>
            </a:r>
            <a:r>
              <a:rPr lang="en-NZ" sz="2400" dirty="0">
                <a:solidFill>
                  <a:schemeClr val="bg1"/>
                </a:solidFill>
                <a:latin typeface="Myriad Pro" pitchFamily="34" charset="0"/>
              </a:rPr>
              <a:t>, including his sword and his bow and his belt.</a:t>
            </a:r>
            <a:endParaRPr lang="en-NZ" sz="2400" dirty="0" smtClean="0">
              <a:solidFill>
                <a:schemeClr val="bg1"/>
              </a:solidFill>
              <a:latin typeface="Myriad Pro"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094697"/>
            <a:ext cx="8424936" cy="954107"/>
          </a:xfrm>
          <a:prstGeom prst="rect">
            <a:avLst/>
          </a:prstGeom>
          <a:noFill/>
        </p:spPr>
        <p:txBody>
          <a:bodyPr wrap="square" rtlCol="0">
            <a:spAutoFit/>
          </a:bodyPr>
          <a:lstStyle/>
          <a:p>
            <a:pPr marL="342900" indent="-342900"/>
            <a:r>
              <a:rPr lang="en-NZ" sz="2800" dirty="0" smtClean="0">
                <a:solidFill>
                  <a:schemeClr val="bg1"/>
                </a:solidFill>
                <a:latin typeface="Myriad Pro" pitchFamily="34" charset="0"/>
              </a:rPr>
              <a:t>2. The second aspect of Covenant is: Covenant exchanges</a:t>
            </a:r>
            <a:endParaRPr lang="en-NZ" sz="2800" dirty="0">
              <a:solidFill>
                <a:schemeClr val="bg1"/>
              </a:solidFill>
              <a:latin typeface="Myriad Pro"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786920"/>
            <a:ext cx="8424936" cy="1569660"/>
          </a:xfrm>
          <a:prstGeom prst="rect">
            <a:avLst/>
          </a:prstGeom>
          <a:noFill/>
        </p:spPr>
        <p:txBody>
          <a:bodyPr wrap="square" rtlCol="0">
            <a:spAutoFit/>
          </a:bodyPr>
          <a:lstStyle/>
          <a:p>
            <a:pPr marL="342900" indent="-342900"/>
            <a:r>
              <a:rPr lang="en-NZ" sz="2400" dirty="0" smtClean="0">
                <a:solidFill>
                  <a:schemeClr val="bg1"/>
                </a:solidFill>
                <a:latin typeface="Myriad Pro" pitchFamily="34" charset="0"/>
              </a:rPr>
              <a:t>1 Samuel 18:4</a:t>
            </a:r>
            <a:r>
              <a:rPr lang="en-NZ" sz="2400" b="1" baseline="30000" dirty="0" smtClean="0">
                <a:solidFill>
                  <a:schemeClr val="bg1"/>
                </a:solidFill>
                <a:latin typeface="Myriad Pro" pitchFamily="34" charset="0"/>
              </a:rPr>
              <a:t> </a:t>
            </a:r>
          </a:p>
          <a:p>
            <a:r>
              <a:rPr lang="en-NZ" sz="2400" dirty="0">
                <a:solidFill>
                  <a:schemeClr val="bg1"/>
                </a:solidFill>
                <a:latin typeface="Myriad Pro" pitchFamily="34" charset="0"/>
              </a:rPr>
              <a:t> </a:t>
            </a:r>
            <a:r>
              <a:rPr lang="en-NZ" sz="2400" b="1" baseline="30000" dirty="0">
                <a:solidFill>
                  <a:schemeClr val="bg1"/>
                </a:solidFill>
                <a:latin typeface="Myriad Pro" pitchFamily="34" charset="0"/>
              </a:rPr>
              <a:t>4 </a:t>
            </a:r>
            <a:r>
              <a:rPr lang="en-NZ" sz="2400" dirty="0">
                <a:solidFill>
                  <a:schemeClr val="bg1"/>
                </a:solidFill>
                <a:latin typeface="Myriad Pro" pitchFamily="34" charset="0"/>
              </a:rPr>
              <a:t>Jonathan stripped himself of the robe that was on him and gave it to David, with his </a:t>
            </a:r>
            <a:r>
              <a:rPr lang="en-NZ" sz="2400" dirty="0" err="1">
                <a:solidFill>
                  <a:schemeClr val="bg1"/>
                </a:solidFill>
                <a:latin typeface="Myriad Pro" pitchFamily="34" charset="0"/>
              </a:rPr>
              <a:t>armor</a:t>
            </a:r>
            <a:r>
              <a:rPr lang="en-NZ" sz="2400" dirty="0">
                <a:solidFill>
                  <a:schemeClr val="bg1"/>
                </a:solidFill>
                <a:latin typeface="Myriad Pro" pitchFamily="34" charset="0"/>
              </a:rPr>
              <a:t>, including his sword and his bow and his belt.</a:t>
            </a:r>
            <a:endParaRPr lang="en-NZ" sz="2400" dirty="0" smtClean="0">
              <a:solidFill>
                <a:schemeClr val="bg1"/>
              </a:solidFill>
              <a:latin typeface="Myriad Pro"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015663"/>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1</a:t>
            </a:r>
            <a:r>
              <a:rPr lang="en-NZ" sz="2000" baseline="30000" dirty="0" smtClean="0">
                <a:solidFill>
                  <a:schemeClr val="bg1"/>
                </a:solidFill>
                <a:latin typeface="Myriad Pro" pitchFamily="34" charset="0"/>
              </a:rPr>
              <a:t>st</a:t>
            </a:r>
            <a:r>
              <a:rPr lang="en-NZ" sz="2000" dirty="0" smtClean="0">
                <a:solidFill>
                  <a:schemeClr val="bg1"/>
                </a:solidFill>
                <a:latin typeface="Myriad Pro" pitchFamily="34" charset="0"/>
              </a:rPr>
              <a:t> exchange: His Robe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323439"/>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1</a:t>
            </a:r>
            <a:r>
              <a:rPr lang="en-NZ" sz="2000" baseline="30000" dirty="0" smtClean="0">
                <a:solidFill>
                  <a:schemeClr val="bg1"/>
                </a:solidFill>
                <a:latin typeface="Myriad Pro" pitchFamily="34" charset="0"/>
              </a:rPr>
              <a:t>st</a:t>
            </a:r>
            <a:r>
              <a:rPr lang="en-NZ" sz="2000" dirty="0" smtClean="0">
                <a:solidFill>
                  <a:schemeClr val="bg1"/>
                </a:solidFill>
                <a:latin typeface="Myriad Pro" pitchFamily="34" charset="0"/>
              </a:rPr>
              <a:t> exchange: His Robe – Jonathon’s robe identified him as a prince of Israel</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royalty.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602254"/>
            <a:ext cx="8424936" cy="1938992"/>
          </a:xfrm>
          <a:prstGeom prst="rect">
            <a:avLst/>
          </a:prstGeom>
          <a:noFill/>
        </p:spPr>
        <p:txBody>
          <a:bodyPr wrap="square" rtlCol="0">
            <a:spAutoFit/>
          </a:bodyPr>
          <a:lstStyle/>
          <a:p>
            <a:pPr algn="ctr"/>
            <a:r>
              <a:rPr lang="en-NZ" sz="12000" b="1" dirty="0" smtClean="0">
                <a:solidFill>
                  <a:schemeClr val="bg1"/>
                </a:solidFill>
                <a:latin typeface="Myriad Pro" pitchFamily="34" charset="0"/>
              </a:rPr>
              <a:t>COVENANT</a:t>
            </a:r>
            <a:endParaRPr lang="en-NZ" sz="12000" b="1" dirty="0">
              <a:solidFill>
                <a:schemeClr val="bg1"/>
              </a:solidFill>
              <a:latin typeface="Myriad Pro"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631216"/>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1</a:t>
            </a:r>
            <a:r>
              <a:rPr lang="en-NZ" sz="2000" baseline="30000" dirty="0" smtClean="0">
                <a:solidFill>
                  <a:schemeClr val="bg1"/>
                </a:solidFill>
                <a:latin typeface="Myriad Pro" pitchFamily="34" charset="0"/>
              </a:rPr>
              <a:t>st</a:t>
            </a:r>
            <a:r>
              <a:rPr lang="en-NZ" sz="2000" dirty="0" smtClean="0">
                <a:solidFill>
                  <a:schemeClr val="bg1"/>
                </a:solidFill>
                <a:latin typeface="Myriad Pro" pitchFamily="34" charset="0"/>
              </a:rPr>
              <a:t> exchange: His Robe – Jonathon’s robe identified him as a prince of Israel</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royalty.</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David’s robe identified him as a shepherd – common.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2246769"/>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1</a:t>
            </a:r>
            <a:r>
              <a:rPr lang="en-NZ" sz="2000" baseline="30000" dirty="0" smtClean="0">
                <a:solidFill>
                  <a:schemeClr val="bg1"/>
                </a:solidFill>
                <a:latin typeface="Myriad Pro" pitchFamily="34" charset="0"/>
              </a:rPr>
              <a:t>st</a:t>
            </a:r>
            <a:r>
              <a:rPr lang="en-NZ" sz="2000" dirty="0" smtClean="0">
                <a:solidFill>
                  <a:schemeClr val="bg1"/>
                </a:solidFill>
                <a:latin typeface="Myriad Pro" pitchFamily="34" charset="0"/>
              </a:rPr>
              <a:t> exchange: His Robe – Jonathon’s robe identified him as a prince of Israel</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royalty.</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David’s robe identified him as a shepherd – common.</a:t>
            </a:r>
          </a:p>
          <a:p>
            <a:pPr marL="2420938" indent="-2420938"/>
            <a:r>
              <a:rPr lang="en-NZ" sz="2000" dirty="0">
                <a:solidFill>
                  <a:schemeClr val="bg1"/>
                </a:solidFill>
                <a:latin typeface="Myriad Pro" pitchFamily="34" charset="0"/>
              </a:rPr>
              <a:t>	</a:t>
            </a:r>
            <a:r>
              <a:rPr lang="en-NZ" sz="2000" dirty="0" smtClean="0">
                <a:solidFill>
                  <a:schemeClr val="bg1"/>
                </a:solidFill>
                <a:latin typeface="Myriad Pro" pitchFamily="34" charset="0"/>
              </a:rPr>
              <a:t>- </a:t>
            </a:r>
            <a:r>
              <a:rPr lang="en-NZ" sz="2000" b="1" dirty="0" smtClean="0">
                <a:solidFill>
                  <a:schemeClr val="bg1"/>
                </a:solidFill>
                <a:latin typeface="Myriad Pro" pitchFamily="34" charset="0"/>
              </a:rPr>
              <a:t>Jesus exchanged robes with us – robe of          righteousness/glory, for robes of rags</a:t>
            </a:r>
            <a:endParaRPr lang="en-NZ" sz="2000" dirty="0" smtClean="0">
              <a:solidFill>
                <a:schemeClr val="bg1"/>
              </a:solidFill>
              <a:latin typeface="Myriad Pro"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015663"/>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2</a:t>
            </a:r>
            <a:r>
              <a:rPr lang="en-NZ" sz="2000" baseline="30000" dirty="0" smtClean="0">
                <a:solidFill>
                  <a:schemeClr val="bg1"/>
                </a:solidFill>
                <a:latin typeface="Myriad Pro" pitchFamily="34" charset="0"/>
              </a:rPr>
              <a:t>nd</a:t>
            </a:r>
            <a:r>
              <a:rPr lang="en-NZ" sz="2000" dirty="0" smtClean="0">
                <a:solidFill>
                  <a:schemeClr val="bg1"/>
                </a:solidFill>
                <a:latin typeface="Myriad Pro" pitchFamily="34" charset="0"/>
              </a:rPr>
              <a:t> exchange: His Belt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015663"/>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2</a:t>
            </a:r>
            <a:r>
              <a:rPr lang="en-NZ" sz="2000" baseline="30000" dirty="0" smtClean="0">
                <a:solidFill>
                  <a:schemeClr val="bg1"/>
                </a:solidFill>
                <a:latin typeface="Myriad Pro" pitchFamily="34" charset="0"/>
              </a:rPr>
              <a:t>nd</a:t>
            </a:r>
            <a:r>
              <a:rPr lang="en-NZ" sz="2000" dirty="0" smtClean="0">
                <a:solidFill>
                  <a:schemeClr val="bg1"/>
                </a:solidFill>
                <a:latin typeface="Myriad Pro" pitchFamily="34" charset="0"/>
              </a:rPr>
              <a:t> exchange: His Belt – The belt is a symbol of strength.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1631216"/>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2</a:t>
            </a:r>
            <a:r>
              <a:rPr lang="en-NZ" sz="2000" baseline="30000" dirty="0" smtClean="0">
                <a:solidFill>
                  <a:schemeClr val="bg1"/>
                </a:solidFill>
                <a:latin typeface="Myriad Pro" pitchFamily="34" charset="0"/>
              </a:rPr>
              <a:t>nd</a:t>
            </a:r>
            <a:r>
              <a:rPr lang="en-NZ" sz="2000" dirty="0" smtClean="0">
                <a:solidFill>
                  <a:schemeClr val="bg1"/>
                </a:solidFill>
                <a:latin typeface="Myriad Pro" pitchFamily="34" charset="0"/>
              </a:rPr>
              <a:t> exchange: His Belt – The belt is a symbol of strength.</a:t>
            </a:r>
          </a:p>
          <a:p>
            <a:pPr marL="2333625" indent="-2333625"/>
            <a:r>
              <a:rPr lang="en-NZ" sz="2000" dirty="0">
                <a:solidFill>
                  <a:schemeClr val="bg1"/>
                </a:solidFill>
                <a:latin typeface="Myriad Pro" pitchFamily="34" charset="0"/>
              </a:rPr>
              <a:t>	</a:t>
            </a:r>
            <a:r>
              <a:rPr lang="en-NZ" sz="2000" dirty="0" smtClean="0">
                <a:solidFill>
                  <a:schemeClr val="bg1"/>
                </a:solidFill>
                <a:latin typeface="Myriad Pro" pitchFamily="34" charset="0"/>
              </a:rPr>
              <a:t>- David gives Jonathon his tattered shepherds belt, Jonathon gives David his warriors belt.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1448366"/>
            <a:ext cx="8424936" cy="2246769"/>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2</a:t>
            </a:r>
            <a:r>
              <a:rPr lang="en-NZ" sz="2000" baseline="30000" dirty="0" smtClean="0">
                <a:solidFill>
                  <a:schemeClr val="bg1"/>
                </a:solidFill>
                <a:latin typeface="Myriad Pro" pitchFamily="34" charset="0"/>
              </a:rPr>
              <a:t>nd</a:t>
            </a:r>
            <a:r>
              <a:rPr lang="en-NZ" sz="2000" dirty="0" smtClean="0">
                <a:solidFill>
                  <a:schemeClr val="bg1"/>
                </a:solidFill>
                <a:latin typeface="Myriad Pro" pitchFamily="34" charset="0"/>
              </a:rPr>
              <a:t> exchange: His Belt – The belt is a symbol of strength.</a:t>
            </a:r>
          </a:p>
          <a:p>
            <a:pPr marL="2333625" indent="-2333625"/>
            <a:r>
              <a:rPr lang="en-NZ" sz="2000" dirty="0">
                <a:solidFill>
                  <a:schemeClr val="bg1"/>
                </a:solidFill>
                <a:latin typeface="Myriad Pro" pitchFamily="34" charset="0"/>
              </a:rPr>
              <a:t>	</a:t>
            </a:r>
            <a:r>
              <a:rPr lang="en-NZ" sz="2000" dirty="0" smtClean="0">
                <a:solidFill>
                  <a:schemeClr val="bg1"/>
                </a:solidFill>
                <a:latin typeface="Myriad Pro" pitchFamily="34" charset="0"/>
              </a:rPr>
              <a:t>- David gives Jonathon his tattered shepherds belt, Jonathon gives David his warriors belt</a:t>
            </a:r>
          </a:p>
          <a:p>
            <a:pPr marL="2333625" indent="-2333625"/>
            <a:r>
              <a:rPr lang="en-NZ" sz="2000" dirty="0">
                <a:solidFill>
                  <a:schemeClr val="bg1"/>
                </a:solidFill>
                <a:latin typeface="Myriad Pro" pitchFamily="34" charset="0"/>
              </a:rPr>
              <a:t>	</a:t>
            </a:r>
            <a:r>
              <a:rPr lang="en-NZ" sz="2000" dirty="0" smtClean="0">
                <a:solidFill>
                  <a:schemeClr val="bg1"/>
                </a:solidFill>
                <a:latin typeface="Myriad Pro" pitchFamily="34" charset="0"/>
              </a:rPr>
              <a:t>- </a:t>
            </a:r>
            <a:r>
              <a:rPr lang="en-NZ" sz="2000" b="1" dirty="0" smtClean="0">
                <a:solidFill>
                  <a:schemeClr val="bg1"/>
                </a:solidFill>
                <a:latin typeface="Myriad Pro" pitchFamily="34" charset="0"/>
              </a:rPr>
              <a:t>Jesus gives us His power/strength to live this life as we surrender our strength.</a:t>
            </a:r>
            <a:endParaRPr lang="en-NZ" sz="2000" dirty="0" smtClean="0">
              <a:solidFill>
                <a:schemeClr val="bg1"/>
              </a:solidFill>
              <a:latin typeface="Myriad Pro"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832813"/>
            <a:ext cx="8424936" cy="1015663"/>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3</a:t>
            </a:r>
            <a:r>
              <a:rPr lang="en-NZ" sz="2000" baseline="30000" dirty="0" smtClean="0">
                <a:solidFill>
                  <a:schemeClr val="bg1"/>
                </a:solidFill>
                <a:latin typeface="Myriad Pro" pitchFamily="34" charset="0"/>
              </a:rPr>
              <a:t>rd</a:t>
            </a:r>
            <a:r>
              <a:rPr lang="en-NZ" sz="2000" dirty="0" smtClean="0">
                <a:solidFill>
                  <a:schemeClr val="bg1"/>
                </a:solidFill>
                <a:latin typeface="Myriad Pro" pitchFamily="34" charset="0"/>
              </a:rPr>
              <a:t> exchange: His Weapons</a:t>
            </a:r>
            <a:endParaRPr lang="en-NZ" sz="2000" b="1" dirty="0" smtClean="0">
              <a:solidFill>
                <a:schemeClr val="bg1"/>
              </a:solidFill>
              <a:latin typeface="Myriad Pro"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532" y="832813"/>
            <a:ext cx="8424936" cy="1323439"/>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3</a:t>
            </a:r>
            <a:r>
              <a:rPr lang="en-NZ" sz="2000" baseline="30000" dirty="0" smtClean="0">
                <a:solidFill>
                  <a:schemeClr val="bg1"/>
                </a:solidFill>
                <a:latin typeface="Myriad Pro" pitchFamily="34" charset="0"/>
              </a:rPr>
              <a:t>rd</a:t>
            </a:r>
            <a:r>
              <a:rPr lang="en-NZ" sz="2000" dirty="0" smtClean="0">
                <a:solidFill>
                  <a:schemeClr val="bg1"/>
                </a:solidFill>
                <a:latin typeface="Myriad Pro" pitchFamily="34" charset="0"/>
              </a:rPr>
              <a:t> exchange: His Weapons – Jonathon gave David his princely sword and received David’s shepherds sling.</a:t>
            </a:r>
            <a:endParaRPr lang="en-NZ" sz="2000" b="1" dirty="0" smtClean="0">
              <a:solidFill>
                <a:schemeClr val="bg1"/>
              </a:solidFill>
              <a:latin typeface="Myriad Pro"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532" y="832813"/>
            <a:ext cx="8424936" cy="2862322"/>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3</a:t>
            </a:r>
            <a:r>
              <a:rPr lang="en-NZ" sz="2000" baseline="30000" dirty="0" smtClean="0">
                <a:solidFill>
                  <a:schemeClr val="bg1"/>
                </a:solidFill>
                <a:latin typeface="Myriad Pro" pitchFamily="34" charset="0"/>
              </a:rPr>
              <a:t>rd</a:t>
            </a:r>
            <a:r>
              <a:rPr lang="en-NZ" sz="2000" dirty="0" smtClean="0">
                <a:solidFill>
                  <a:schemeClr val="bg1"/>
                </a:solidFill>
                <a:latin typeface="Myriad Pro" pitchFamily="34" charset="0"/>
              </a:rPr>
              <a:t> exchange: His Weapons – Jonathon gave David his princely sword and received David’s shepherds sling.</a:t>
            </a:r>
          </a:p>
          <a:p>
            <a:pPr marL="2959100" indent="-2959100"/>
            <a:r>
              <a:rPr lang="en-NZ" sz="2000" dirty="0" smtClean="0">
                <a:solidFill>
                  <a:schemeClr val="bg1"/>
                </a:solidFill>
                <a:latin typeface="Myriad Pro" pitchFamily="34" charset="0"/>
              </a:rPr>
              <a:t>	- This exchange symbolises and exchange of enemies. Your enemies are now my enemies. In other words “I will stand with you and enter into the battle and fight with you, beside you until death.”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822067"/>
            <a:ext cx="8424936" cy="3477875"/>
          </a:xfrm>
          <a:prstGeom prst="rect">
            <a:avLst/>
          </a:prstGeom>
          <a:noFill/>
        </p:spPr>
        <p:txBody>
          <a:bodyPr wrap="square" rtlCol="0">
            <a:spAutoFit/>
          </a:bodyPr>
          <a:lstStyle/>
          <a:p>
            <a:pPr marL="342900" indent="-342900"/>
            <a:r>
              <a:rPr lang="en-NZ" sz="2000" b="1" dirty="0" smtClean="0">
                <a:solidFill>
                  <a:schemeClr val="bg1"/>
                </a:solidFill>
                <a:latin typeface="Myriad Pro" pitchFamily="34" charset="0"/>
              </a:rPr>
              <a:t>3 Things that Jonathon exchanged with David are massively significant.</a:t>
            </a:r>
            <a:endParaRPr lang="en-NZ" sz="2000" b="1" dirty="0">
              <a:solidFill>
                <a:schemeClr val="bg1"/>
              </a:solidFill>
              <a:latin typeface="Myriad Pro" pitchFamily="34" charset="0"/>
            </a:endParaRPr>
          </a:p>
          <a:p>
            <a:pPr marL="342900" indent="-342900"/>
            <a:endParaRPr lang="en-NZ" sz="2000" dirty="0" smtClean="0">
              <a:solidFill>
                <a:schemeClr val="bg1"/>
              </a:solidFill>
              <a:latin typeface="Myriad Pro" pitchFamily="34" charset="0"/>
            </a:endParaRPr>
          </a:p>
          <a:p>
            <a:pPr marL="3052763" indent="-3052763"/>
            <a:r>
              <a:rPr lang="en-NZ" sz="2000" dirty="0" smtClean="0">
                <a:solidFill>
                  <a:schemeClr val="bg1"/>
                </a:solidFill>
                <a:latin typeface="Myriad Pro" pitchFamily="34" charset="0"/>
              </a:rPr>
              <a:t>3</a:t>
            </a:r>
            <a:r>
              <a:rPr lang="en-NZ" sz="2000" baseline="30000" dirty="0" smtClean="0">
                <a:solidFill>
                  <a:schemeClr val="bg1"/>
                </a:solidFill>
                <a:latin typeface="Myriad Pro" pitchFamily="34" charset="0"/>
              </a:rPr>
              <a:t>rd</a:t>
            </a:r>
            <a:r>
              <a:rPr lang="en-NZ" sz="2000" dirty="0" smtClean="0">
                <a:solidFill>
                  <a:schemeClr val="bg1"/>
                </a:solidFill>
                <a:latin typeface="Myriad Pro" pitchFamily="34" charset="0"/>
              </a:rPr>
              <a:t> exchange: His Weapons – Jonathon gave David his princely sword and received David’s shepherds sling.</a:t>
            </a:r>
          </a:p>
          <a:p>
            <a:pPr marL="2959100" indent="-2959100"/>
            <a:r>
              <a:rPr lang="en-NZ" sz="2000" dirty="0" smtClean="0">
                <a:solidFill>
                  <a:schemeClr val="bg1"/>
                </a:solidFill>
                <a:latin typeface="Myriad Pro" pitchFamily="34" charset="0"/>
              </a:rPr>
              <a:t>	- This exchange symbolises and exchange of enemies. Your enemies are now my enemies. In other words “I will stand with you and enter into the battle and fight with you, beside you until death.”</a:t>
            </a:r>
          </a:p>
          <a:p>
            <a:pPr marL="2959100" indent="-2959100">
              <a:tabLst>
                <a:tab pos="2870200" algn="l"/>
              </a:tabLst>
            </a:pPr>
            <a:r>
              <a:rPr lang="en-NZ" sz="2000" dirty="0">
                <a:solidFill>
                  <a:schemeClr val="bg1"/>
                </a:solidFill>
                <a:latin typeface="Myriad Pro" pitchFamily="34" charset="0"/>
              </a:rPr>
              <a:t>	</a:t>
            </a:r>
            <a:r>
              <a:rPr lang="en-NZ" sz="2000" b="1" dirty="0" smtClean="0">
                <a:solidFill>
                  <a:schemeClr val="bg1"/>
                </a:solidFill>
                <a:latin typeface="Myriad Pro" pitchFamily="34" charset="0"/>
              </a:rPr>
              <a:t>- Jesus gives us His living Word to enter the battle, and now His enemies are now ours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863590"/>
            <a:ext cx="8424936" cy="3416320"/>
          </a:xfrm>
          <a:prstGeom prst="rect">
            <a:avLst/>
          </a:prstGeom>
          <a:noFill/>
        </p:spPr>
        <p:txBody>
          <a:bodyPr wrap="square" rtlCol="0">
            <a:spAutoFit/>
          </a:bodyPr>
          <a:lstStyle/>
          <a:p>
            <a:r>
              <a:rPr lang="en-NZ" sz="2400" dirty="0" smtClean="0">
                <a:solidFill>
                  <a:schemeClr val="bg1"/>
                </a:solidFill>
                <a:latin typeface="Myriad Pro" pitchFamily="34" charset="0"/>
              </a:rPr>
              <a:t>Revelation 1:1-3</a:t>
            </a:r>
          </a:p>
          <a:p>
            <a:r>
              <a:rPr lang="en-NZ" sz="2400" dirty="0">
                <a:solidFill>
                  <a:schemeClr val="bg1"/>
                </a:solidFill>
                <a:latin typeface="Myriad Pro" pitchFamily="34" charset="0"/>
              </a:rPr>
              <a:t>The Revelation of Jesus Christ</a:t>
            </a:r>
          </a:p>
          <a:p>
            <a:r>
              <a:rPr lang="en-NZ" sz="2400" b="1" baseline="30000" dirty="0">
                <a:solidFill>
                  <a:schemeClr val="bg1"/>
                </a:solidFill>
                <a:latin typeface="Myriad Pro" pitchFamily="34" charset="0"/>
              </a:rPr>
              <a:t>1</a:t>
            </a:r>
            <a:r>
              <a:rPr lang="en-NZ" sz="2400" b="1" dirty="0">
                <a:solidFill>
                  <a:schemeClr val="bg1"/>
                </a:solidFill>
                <a:latin typeface="Myriad Pro" pitchFamily="34" charset="0"/>
              </a:rPr>
              <a:t> </a:t>
            </a:r>
            <a:r>
              <a:rPr lang="en-NZ" sz="2400" dirty="0">
                <a:solidFill>
                  <a:schemeClr val="bg1"/>
                </a:solidFill>
                <a:latin typeface="Myriad Pro" pitchFamily="34" charset="0"/>
              </a:rPr>
              <a:t>The Revelation of Jesus Christ, which God gave Him to show to His bond-servants, the things which must soon take place; and He sent and </a:t>
            </a:r>
            <a:r>
              <a:rPr lang="en-NZ" sz="2400" dirty="0" smtClean="0">
                <a:solidFill>
                  <a:schemeClr val="bg1"/>
                </a:solidFill>
                <a:latin typeface="Myriad Pro" pitchFamily="34" charset="0"/>
              </a:rPr>
              <a:t>communicated</a:t>
            </a:r>
            <a:r>
              <a:rPr lang="en-NZ" sz="2400" dirty="0">
                <a:solidFill>
                  <a:schemeClr val="bg1"/>
                </a:solidFill>
                <a:latin typeface="Myriad Pro" pitchFamily="34" charset="0"/>
              </a:rPr>
              <a:t> </a:t>
            </a:r>
            <a:r>
              <a:rPr lang="en-NZ" sz="2400" i="1" dirty="0">
                <a:solidFill>
                  <a:schemeClr val="bg1"/>
                </a:solidFill>
                <a:latin typeface="Myriad Pro" pitchFamily="34" charset="0"/>
              </a:rPr>
              <a:t>it</a:t>
            </a:r>
            <a:r>
              <a:rPr lang="en-NZ" sz="2400" dirty="0">
                <a:solidFill>
                  <a:schemeClr val="bg1"/>
                </a:solidFill>
                <a:latin typeface="Myriad Pro" pitchFamily="34" charset="0"/>
              </a:rPr>
              <a:t> by His angel to His bond-servant John, </a:t>
            </a:r>
            <a:r>
              <a:rPr lang="en-NZ" sz="2400" b="1" baseline="30000" dirty="0">
                <a:solidFill>
                  <a:schemeClr val="bg1"/>
                </a:solidFill>
                <a:latin typeface="Myriad Pro" pitchFamily="34" charset="0"/>
              </a:rPr>
              <a:t>2 </a:t>
            </a:r>
            <a:r>
              <a:rPr lang="en-NZ" sz="2400" dirty="0">
                <a:solidFill>
                  <a:schemeClr val="bg1"/>
                </a:solidFill>
                <a:latin typeface="Myriad Pro" pitchFamily="34" charset="0"/>
              </a:rPr>
              <a:t>who testified to the word of God and to the testimony of Jesus Christ, </a:t>
            </a:r>
            <a:r>
              <a:rPr lang="en-NZ" sz="2400" i="1" dirty="0">
                <a:solidFill>
                  <a:schemeClr val="bg1"/>
                </a:solidFill>
                <a:latin typeface="Myriad Pro" pitchFamily="34" charset="0"/>
              </a:rPr>
              <a:t>even</a:t>
            </a:r>
            <a:r>
              <a:rPr lang="en-NZ" sz="2400" dirty="0">
                <a:solidFill>
                  <a:schemeClr val="bg1"/>
                </a:solidFill>
                <a:latin typeface="Myriad Pro" pitchFamily="34" charset="0"/>
              </a:rPr>
              <a:t> to all that he saw. </a:t>
            </a:r>
            <a:r>
              <a:rPr lang="en-NZ" sz="2400" b="1" baseline="30000" dirty="0">
                <a:solidFill>
                  <a:schemeClr val="bg1"/>
                </a:solidFill>
                <a:latin typeface="Myriad Pro" pitchFamily="34" charset="0"/>
              </a:rPr>
              <a:t>3 </a:t>
            </a:r>
            <a:r>
              <a:rPr lang="en-NZ" sz="2400" dirty="0">
                <a:solidFill>
                  <a:schemeClr val="bg1"/>
                </a:solidFill>
                <a:latin typeface="Myriad Pro" pitchFamily="34" charset="0"/>
              </a:rPr>
              <a:t>Blessed is he who reads and those who hear the words of the prophecy, and </a:t>
            </a:r>
            <a:r>
              <a:rPr lang="en-NZ" sz="2400" dirty="0" smtClean="0">
                <a:solidFill>
                  <a:schemeClr val="bg1"/>
                </a:solidFill>
                <a:latin typeface="Myriad Pro" pitchFamily="34" charset="0"/>
              </a:rPr>
              <a:t>heed </a:t>
            </a:r>
            <a:r>
              <a:rPr lang="en-NZ" sz="2400" dirty="0">
                <a:solidFill>
                  <a:schemeClr val="bg1"/>
                </a:solidFill>
                <a:latin typeface="Myriad Pro" pitchFamily="34" charset="0"/>
              </a:rPr>
              <a:t>the things which are written in it; for the time is near.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pPr marL="342900" indent="-342900"/>
            <a:r>
              <a:rPr lang="en-NZ" sz="2800" dirty="0" smtClean="0">
                <a:solidFill>
                  <a:schemeClr val="bg1"/>
                </a:solidFill>
                <a:latin typeface="Myriad Pro" pitchFamily="34" charset="0"/>
              </a:rPr>
              <a:t>3. The third aspect of Covenant is: Cutting Covenant.</a:t>
            </a:r>
            <a:endParaRPr lang="en-NZ" sz="2800" b="1" dirty="0" smtClean="0">
              <a:solidFill>
                <a:schemeClr val="bg1"/>
              </a:solidFill>
              <a:latin typeface="Myriad Pro"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pPr marL="342900" indent="-342900" algn="ctr"/>
            <a:r>
              <a:rPr lang="en-NZ" sz="2800" dirty="0" smtClean="0">
                <a:solidFill>
                  <a:schemeClr val="bg1"/>
                </a:solidFill>
                <a:latin typeface="Myriad Pro" pitchFamily="34" charset="0"/>
              </a:rPr>
              <a:t>Covenant is a blood business.</a:t>
            </a:r>
            <a:endParaRPr lang="en-NZ" sz="2800" b="1" dirty="0" smtClean="0">
              <a:solidFill>
                <a:schemeClr val="bg1"/>
              </a:solidFill>
              <a:latin typeface="Myriad Pro"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pPr marL="342900" indent="-342900"/>
            <a:r>
              <a:rPr lang="en-NZ" sz="2800" dirty="0" smtClean="0">
                <a:solidFill>
                  <a:schemeClr val="bg1"/>
                </a:solidFill>
                <a:latin typeface="Myriad Pro" pitchFamily="34" charset="0"/>
              </a:rPr>
              <a:t>4. The Fourth aspect of Covenant is: The Covenant Sign.</a:t>
            </a:r>
            <a:endParaRPr lang="en-NZ" sz="2800" b="1" dirty="0" smtClean="0">
              <a:solidFill>
                <a:schemeClr val="bg1"/>
              </a:solidFill>
              <a:latin typeface="Myriad Pro"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417588"/>
            <a:ext cx="8424936" cy="2308324"/>
          </a:xfrm>
          <a:prstGeom prst="rect">
            <a:avLst/>
          </a:prstGeom>
          <a:noFill/>
        </p:spPr>
        <p:txBody>
          <a:bodyPr wrap="square" rtlCol="0">
            <a:spAutoFit/>
          </a:bodyPr>
          <a:lstStyle/>
          <a:p>
            <a:pPr marL="342900" indent="-342900"/>
            <a:r>
              <a:rPr lang="en-NZ" sz="2400" dirty="0" smtClean="0">
                <a:solidFill>
                  <a:schemeClr val="bg1"/>
                </a:solidFill>
                <a:latin typeface="Myriad Pro" pitchFamily="34" charset="0"/>
              </a:rPr>
              <a:t>Isaiah 49:15-16</a:t>
            </a:r>
          </a:p>
          <a:p>
            <a:r>
              <a:rPr lang="en-NZ" sz="2400" b="1" baseline="30000" dirty="0">
                <a:solidFill>
                  <a:schemeClr val="bg1"/>
                </a:solidFill>
                <a:latin typeface="Myriad Pro" pitchFamily="34" charset="0"/>
              </a:rPr>
              <a:t>15 </a:t>
            </a:r>
            <a:r>
              <a:rPr lang="en-NZ" sz="2400" dirty="0">
                <a:solidFill>
                  <a:schemeClr val="bg1"/>
                </a:solidFill>
                <a:latin typeface="Myriad Pro" pitchFamily="34" charset="0"/>
              </a:rPr>
              <a:t>“Can a woman forget her nursing child</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dirty="0">
                <a:solidFill>
                  <a:schemeClr val="bg1"/>
                </a:solidFill>
                <a:latin typeface="Myriad Pro" pitchFamily="34" charset="0"/>
              </a:rPr>
              <a:t>And have no compassion on the son of her womb?</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dirty="0">
                <a:solidFill>
                  <a:schemeClr val="bg1"/>
                </a:solidFill>
                <a:latin typeface="Myriad Pro" pitchFamily="34" charset="0"/>
              </a:rPr>
              <a:t>Even these may forget, but I will not forget you.</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b="1" baseline="30000" dirty="0">
                <a:solidFill>
                  <a:schemeClr val="bg1"/>
                </a:solidFill>
                <a:latin typeface="Myriad Pro" pitchFamily="34" charset="0"/>
              </a:rPr>
              <a:t>16 </a:t>
            </a:r>
            <a:r>
              <a:rPr lang="en-NZ" sz="2400" dirty="0">
                <a:solidFill>
                  <a:schemeClr val="bg1"/>
                </a:solidFill>
                <a:latin typeface="Myriad Pro" pitchFamily="34" charset="0"/>
              </a:rPr>
              <a:t>“Behold, I have inscribed you on the palms </a:t>
            </a:r>
            <a:r>
              <a:rPr lang="en-NZ" sz="2400" i="1" dirty="0">
                <a:solidFill>
                  <a:schemeClr val="bg1"/>
                </a:solidFill>
                <a:latin typeface="Myriad Pro" pitchFamily="34" charset="0"/>
              </a:rPr>
              <a:t>of My hands</a:t>
            </a:r>
            <a:r>
              <a:rPr lang="en-NZ" sz="2400" dirty="0">
                <a:solidFill>
                  <a:schemeClr val="bg1"/>
                </a:solidFill>
                <a:latin typeface="Myriad Pro" pitchFamily="34" charset="0"/>
              </a:rPr>
              <a:t>;</a:t>
            </a:r>
            <a:r>
              <a:rPr lang="en-NZ" sz="2400" dirty="0" smtClean="0">
                <a:solidFill>
                  <a:schemeClr val="bg1"/>
                </a:solidFill>
                <a:latin typeface="Myriad Pro" pitchFamily="34" charset="0"/>
              </a:rPr>
              <a:t/>
            </a:r>
            <a:br>
              <a:rPr lang="en-NZ" sz="2400" dirty="0" smtClean="0">
                <a:solidFill>
                  <a:schemeClr val="bg1"/>
                </a:solidFill>
                <a:latin typeface="Myriad Pro" pitchFamily="34" charset="0"/>
              </a:rPr>
            </a:br>
            <a:r>
              <a:rPr lang="en-NZ" sz="2400" dirty="0">
                <a:solidFill>
                  <a:schemeClr val="bg1"/>
                </a:solidFill>
                <a:latin typeface="Myriad Pro" pitchFamily="34" charset="0"/>
              </a:rPr>
              <a:t>Your walls are continually before Me.</a:t>
            </a:r>
            <a:endParaRPr lang="en-NZ" sz="2400" b="1" dirty="0" smtClean="0">
              <a:solidFill>
                <a:schemeClr val="bg1"/>
              </a:solidFill>
              <a:latin typeface="Myriad Pro"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pPr marL="342900" indent="-342900"/>
            <a:r>
              <a:rPr lang="en-NZ" sz="2800" dirty="0" smtClean="0">
                <a:solidFill>
                  <a:schemeClr val="bg1"/>
                </a:solidFill>
                <a:latin typeface="Myriad Pro" pitchFamily="34" charset="0"/>
              </a:rPr>
              <a:t>5. The fifth aspect of Covenant is: The Covenant Meal</a:t>
            </a:r>
            <a:endParaRPr lang="en-NZ" sz="2800" b="1" dirty="0" smtClean="0">
              <a:solidFill>
                <a:schemeClr val="bg1"/>
              </a:solidFill>
              <a:latin typeface="Myriad Pro"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002090"/>
            <a:ext cx="8424936" cy="3139321"/>
          </a:xfrm>
          <a:prstGeom prst="rect">
            <a:avLst/>
          </a:prstGeom>
          <a:noFill/>
        </p:spPr>
        <p:txBody>
          <a:bodyPr wrap="square" rtlCol="0">
            <a:spAutoFit/>
          </a:bodyPr>
          <a:lstStyle/>
          <a:p>
            <a:pPr marL="342900" indent="-342900"/>
            <a:r>
              <a:rPr lang="en-NZ" dirty="0" smtClean="0">
                <a:solidFill>
                  <a:schemeClr val="bg1"/>
                </a:solidFill>
                <a:latin typeface="Myriad Pro" pitchFamily="34" charset="0"/>
              </a:rPr>
              <a:t>Luke 22:14-20</a:t>
            </a:r>
          </a:p>
          <a:p>
            <a:r>
              <a:rPr lang="en-NZ" dirty="0">
                <a:solidFill>
                  <a:schemeClr val="bg1"/>
                </a:solidFill>
                <a:latin typeface="Myriad Pro" pitchFamily="34" charset="0"/>
              </a:rPr>
              <a:t>The Lord’s Supper</a:t>
            </a:r>
          </a:p>
          <a:p>
            <a:r>
              <a:rPr lang="en-NZ" b="1" baseline="30000" dirty="0">
                <a:solidFill>
                  <a:schemeClr val="bg1"/>
                </a:solidFill>
                <a:latin typeface="Myriad Pro" pitchFamily="34" charset="0"/>
              </a:rPr>
              <a:t>14 </a:t>
            </a:r>
            <a:r>
              <a:rPr lang="en-NZ" dirty="0">
                <a:solidFill>
                  <a:schemeClr val="bg1"/>
                </a:solidFill>
                <a:latin typeface="Myriad Pro" pitchFamily="34" charset="0"/>
              </a:rPr>
              <a:t>When the hour had come, He reclined </a:t>
            </a:r>
            <a:r>
              <a:rPr lang="en-NZ" i="1" dirty="0">
                <a:solidFill>
                  <a:schemeClr val="bg1"/>
                </a:solidFill>
                <a:latin typeface="Myriad Pro" pitchFamily="34" charset="0"/>
              </a:rPr>
              <a:t>at the table</a:t>
            </a:r>
            <a:r>
              <a:rPr lang="en-NZ" dirty="0">
                <a:solidFill>
                  <a:schemeClr val="bg1"/>
                </a:solidFill>
                <a:latin typeface="Myriad Pro" pitchFamily="34" charset="0"/>
              </a:rPr>
              <a:t>, and the apostles with Him. </a:t>
            </a:r>
            <a:r>
              <a:rPr lang="en-NZ" b="1" baseline="30000" dirty="0">
                <a:solidFill>
                  <a:schemeClr val="bg1"/>
                </a:solidFill>
                <a:latin typeface="Myriad Pro" pitchFamily="34" charset="0"/>
              </a:rPr>
              <a:t>15 </a:t>
            </a:r>
            <a:r>
              <a:rPr lang="en-NZ" dirty="0">
                <a:solidFill>
                  <a:schemeClr val="bg1"/>
                </a:solidFill>
                <a:latin typeface="Myriad Pro" pitchFamily="34" charset="0"/>
              </a:rPr>
              <a:t>And He said to them, “I have earnestly desired to eat this Passover with you before I suffer; </a:t>
            </a:r>
            <a:r>
              <a:rPr lang="en-NZ" b="1" baseline="30000" dirty="0">
                <a:solidFill>
                  <a:schemeClr val="bg1"/>
                </a:solidFill>
                <a:latin typeface="Myriad Pro" pitchFamily="34" charset="0"/>
              </a:rPr>
              <a:t>16 </a:t>
            </a:r>
            <a:r>
              <a:rPr lang="en-NZ" dirty="0">
                <a:solidFill>
                  <a:schemeClr val="bg1"/>
                </a:solidFill>
                <a:latin typeface="Myriad Pro" pitchFamily="34" charset="0"/>
              </a:rPr>
              <a:t>for I say to you, I shall never again eat it until it is fulfilled in the kingdom of God.” </a:t>
            </a:r>
            <a:r>
              <a:rPr lang="en-NZ" b="1" baseline="30000" dirty="0">
                <a:solidFill>
                  <a:schemeClr val="bg1"/>
                </a:solidFill>
                <a:latin typeface="Myriad Pro" pitchFamily="34" charset="0"/>
              </a:rPr>
              <a:t>17 </a:t>
            </a:r>
            <a:r>
              <a:rPr lang="en-NZ" dirty="0">
                <a:solidFill>
                  <a:schemeClr val="bg1"/>
                </a:solidFill>
                <a:latin typeface="Myriad Pro" pitchFamily="34" charset="0"/>
              </a:rPr>
              <a:t>And when He had taken a cup </a:t>
            </a:r>
            <a:r>
              <a:rPr lang="en-NZ" i="1" dirty="0">
                <a:solidFill>
                  <a:schemeClr val="bg1"/>
                </a:solidFill>
                <a:latin typeface="Myriad Pro" pitchFamily="34" charset="0"/>
              </a:rPr>
              <a:t>and</a:t>
            </a:r>
            <a:r>
              <a:rPr lang="en-NZ" dirty="0">
                <a:solidFill>
                  <a:schemeClr val="bg1"/>
                </a:solidFill>
                <a:latin typeface="Myriad Pro" pitchFamily="34" charset="0"/>
              </a:rPr>
              <a:t> given thanks, He said, “Take this and share it among yourselves; </a:t>
            </a:r>
            <a:r>
              <a:rPr lang="en-NZ" b="1" baseline="30000" dirty="0">
                <a:solidFill>
                  <a:schemeClr val="bg1"/>
                </a:solidFill>
                <a:latin typeface="Myriad Pro" pitchFamily="34" charset="0"/>
              </a:rPr>
              <a:t>18 </a:t>
            </a:r>
            <a:r>
              <a:rPr lang="en-NZ" dirty="0">
                <a:solidFill>
                  <a:schemeClr val="bg1"/>
                </a:solidFill>
                <a:latin typeface="Myriad Pro" pitchFamily="34" charset="0"/>
              </a:rPr>
              <a:t>for I say to you, I will not drink of the fruit of the vine from now on until the kingdom of God comes.” </a:t>
            </a:r>
            <a:r>
              <a:rPr lang="en-NZ" b="1" baseline="30000" dirty="0">
                <a:solidFill>
                  <a:schemeClr val="bg1"/>
                </a:solidFill>
                <a:latin typeface="Myriad Pro" pitchFamily="34" charset="0"/>
              </a:rPr>
              <a:t>19 </a:t>
            </a:r>
            <a:r>
              <a:rPr lang="en-NZ" dirty="0">
                <a:solidFill>
                  <a:schemeClr val="bg1"/>
                </a:solidFill>
                <a:latin typeface="Myriad Pro" pitchFamily="34" charset="0"/>
              </a:rPr>
              <a:t>And when He had taken </a:t>
            </a:r>
            <a:r>
              <a:rPr lang="en-NZ" i="1" dirty="0">
                <a:solidFill>
                  <a:schemeClr val="bg1"/>
                </a:solidFill>
                <a:latin typeface="Myriad Pro" pitchFamily="34" charset="0"/>
              </a:rPr>
              <a:t>some</a:t>
            </a:r>
            <a:r>
              <a:rPr lang="en-NZ" dirty="0">
                <a:solidFill>
                  <a:schemeClr val="bg1"/>
                </a:solidFill>
                <a:latin typeface="Myriad Pro" pitchFamily="34" charset="0"/>
              </a:rPr>
              <a:t> bread </a:t>
            </a:r>
            <a:r>
              <a:rPr lang="en-NZ" i="1" dirty="0">
                <a:solidFill>
                  <a:schemeClr val="bg1"/>
                </a:solidFill>
                <a:latin typeface="Myriad Pro" pitchFamily="34" charset="0"/>
              </a:rPr>
              <a:t>and</a:t>
            </a:r>
            <a:r>
              <a:rPr lang="en-NZ" dirty="0">
                <a:solidFill>
                  <a:schemeClr val="bg1"/>
                </a:solidFill>
                <a:latin typeface="Myriad Pro" pitchFamily="34" charset="0"/>
              </a:rPr>
              <a:t> given thanks, He broke it and gave it to them, saying, “This is </a:t>
            </a:r>
            <a:r>
              <a:rPr lang="en-NZ" b="1" u="sng" dirty="0">
                <a:solidFill>
                  <a:schemeClr val="bg1"/>
                </a:solidFill>
                <a:latin typeface="Myriad Pro" pitchFamily="34" charset="0"/>
              </a:rPr>
              <a:t>My body </a:t>
            </a:r>
            <a:r>
              <a:rPr lang="en-NZ" dirty="0">
                <a:solidFill>
                  <a:schemeClr val="bg1"/>
                </a:solidFill>
                <a:latin typeface="Myriad Pro" pitchFamily="34" charset="0"/>
              </a:rPr>
              <a:t>which is given for you; do this in remembrance of Me.” </a:t>
            </a:r>
            <a:r>
              <a:rPr lang="en-NZ" b="1" baseline="30000" dirty="0">
                <a:solidFill>
                  <a:schemeClr val="bg1"/>
                </a:solidFill>
                <a:latin typeface="Myriad Pro" pitchFamily="34" charset="0"/>
              </a:rPr>
              <a:t>20 </a:t>
            </a:r>
            <a:r>
              <a:rPr lang="en-NZ" dirty="0">
                <a:solidFill>
                  <a:schemeClr val="bg1"/>
                </a:solidFill>
                <a:latin typeface="Myriad Pro" pitchFamily="34" charset="0"/>
              </a:rPr>
              <a:t>And in the same way </a:t>
            </a:r>
            <a:r>
              <a:rPr lang="en-NZ" i="1" dirty="0">
                <a:solidFill>
                  <a:schemeClr val="bg1"/>
                </a:solidFill>
                <a:latin typeface="Myriad Pro" pitchFamily="34" charset="0"/>
              </a:rPr>
              <a:t>He took</a:t>
            </a:r>
            <a:r>
              <a:rPr lang="en-NZ" dirty="0">
                <a:solidFill>
                  <a:schemeClr val="bg1"/>
                </a:solidFill>
                <a:latin typeface="Myriad Pro" pitchFamily="34" charset="0"/>
              </a:rPr>
              <a:t> the cup after they had eaten, saying, “This cup which is poured out for you is the </a:t>
            </a:r>
            <a:r>
              <a:rPr lang="en-NZ" u="sng" dirty="0">
                <a:solidFill>
                  <a:schemeClr val="bg1"/>
                </a:solidFill>
                <a:latin typeface="Myriad Pro" pitchFamily="34" charset="0"/>
              </a:rPr>
              <a:t>new covenant in My blood</a:t>
            </a:r>
            <a:r>
              <a:rPr lang="en-NZ" u="sng" dirty="0" smtClean="0">
                <a:solidFill>
                  <a:schemeClr val="bg1"/>
                </a:solidFill>
                <a:latin typeface="Myriad Pro" pitchFamily="34" charset="0"/>
              </a:rPr>
              <a:t>.</a:t>
            </a:r>
            <a:endParaRPr lang="en-NZ" u="sng" dirty="0">
              <a:solidFill>
                <a:schemeClr val="bg1"/>
              </a:solidFill>
              <a:latin typeface="Myriad Pro"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556" y="1232922"/>
            <a:ext cx="7992888" cy="2677656"/>
          </a:xfrm>
          <a:prstGeom prst="rect">
            <a:avLst/>
          </a:prstGeom>
          <a:noFill/>
        </p:spPr>
        <p:txBody>
          <a:bodyPr wrap="square" rtlCol="0">
            <a:spAutoFit/>
          </a:bodyPr>
          <a:lstStyle/>
          <a:p>
            <a:pPr marL="342900" indent="-342900"/>
            <a:r>
              <a:rPr lang="en-NZ" sz="2400" b="1" u="sng" dirty="0" smtClean="0">
                <a:solidFill>
                  <a:schemeClr val="bg1"/>
                </a:solidFill>
                <a:latin typeface="Myriad Pro" pitchFamily="34" charset="0"/>
              </a:rPr>
              <a:t>Jesus is our Covenant Partner</a:t>
            </a:r>
          </a:p>
          <a:p>
            <a:pPr marL="342900" indent="-342900"/>
            <a:endParaRPr lang="en-NZ" sz="2400" b="1" u="sng" dirty="0">
              <a:solidFill>
                <a:schemeClr val="bg1"/>
              </a:solidFill>
              <a:latin typeface="Myriad Pro" pitchFamily="34" charset="0"/>
            </a:endParaRPr>
          </a:p>
          <a:p>
            <a:pPr marL="342900" indent="-342900">
              <a:buAutoNum type="arabicPeriod"/>
            </a:pPr>
            <a:r>
              <a:rPr lang="en-NZ" sz="2400" dirty="0" smtClean="0">
                <a:solidFill>
                  <a:schemeClr val="bg1"/>
                </a:solidFill>
                <a:latin typeface="Myriad Pro" pitchFamily="34" charset="0"/>
              </a:rPr>
              <a:t>He counted the cost.</a:t>
            </a:r>
          </a:p>
          <a:p>
            <a:pPr marL="342900" indent="-342900">
              <a:buAutoNum type="arabicPeriod"/>
            </a:pPr>
            <a:r>
              <a:rPr lang="en-NZ" sz="2400" dirty="0" smtClean="0">
                <a:solidFill>
                  <a:schemeClr val="bg1"/>
                </a:solidFill>
                <a:latin typeface="Myriad Pro" pitchFamily="34" charset="0"/>
              </a:rPr>
              <a:t>He made a Covenant exchange.</a:t>
            </a:r>
          </a:p>
          <a:p>
            <a:pPr marL="342900" indent="-342900">
              <a:buAutoNum type="arabicPeriod"/>
            </a:pPr>
            <a:r>
              <a:rPr lang="en-NZ" sz="2400" dirty="0" smtClean="0">
                <a:solidFill>
                  <a:schemeClr val="bg1"/>
                </a:solidFill>
                <a:latin typeface="Myriad Pro" pitchFamily="34" charset="0"/>
              </a:rPr>
              <a:t>He provided the Covenant sacrifice.</a:t>
            </a:r>
          </a:p>
          <a:p>
            <a:pPr marL="342900" indent="-342900">
              <a:buAutoNum type="arabicPeriod"/>
            </a:pPr>
            <a:r>
              <a:rPr lang="en-NZ" sz="2400" dirty="0" smtClean="0">
                <a:solidFill>
                  <a:schemeClr val="bg1"/>
                </a:solidFill>
                <a:latin typeface="Myriad Pro" pitchFamily="34" charset="0"/>
              </a:rPr>
              <a:t>He bears in His body the Covenant sign.</a:t>
            </a:r>
          </a:p>
          <a:p>
            <a:pPr marL="342900" indent="-342900">
              <a:buAutoNum type="arabicPeriod"/>
            </a:pPr>
            <a:r>
              <a:rPr lang="en-NZ" sz="2400" dirty="0" smtClean="0">
                <a:solidFill>
                  <a:schemeClr val="bg1"/>
                </a:solidFill>
                <a:latin typeface="Myriad Pro" pitchFamily="34" charset="0"/>
              </a:rPr>
              <a:t>He invites us to reaffirm Covenant at a Covenant meal.</a:t>
            </a:r>
            <a:endParaRPr lang="en-NZ" sz="2400" dirty="0">
              <a:solidFill>
                <a:schemeClr val="bg1"/>
              </a:solidFill>
              <a:latin typeface="Myriad Pro"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417588"/>
            <a:ext cx="8424936" cy="2308324"/>
          </a:xfrm>
          <a:prstGeom prst="rect">
            <a:avLst/>
          </a:prstGeom>
          <a:noFill/>
        </p:spPr>
        <p:txBody>
          <a:bodyPr wrap="square" rtlCol="0">
            <a:spAutoFit/>
          </a:bodyPr>
          <a:lstStyle/>
          <a:p>
            <a:r>
              <a:rPr lang="en-NZ" sz="2400" dirty="0" smtClean="0">
                <a:solidFill>
                  <a:schemeClr val="bg1"/>
                </a:solidFill>
                <a:latin typeface="Myriad Pro" pitchFamily="34" charset="0"/>
              </a:rPr>
              <a:t>Revelation 1:10-11</a:t>
            </a:r>
          </a:p>
          <a:p>
            <a:r>
              <a:rPr lang="en-NZ" sz="2400" b="1" baseline="30000" dirty="0">
                <a:solidFill>
                  <a:schemeClr val="bg1"/>
                </a:solidFill>
                <a:latin typeface="Myriad Pro" pitchFamily="34" charset="0"/>
              </a:rPr>
              <a:t>10 </a:t>
            </a:r>
            <a:r>
              <a:rPr lang="en-NZ" sz="2400" dirty="0">
                <a:solidFill>
                  <a:schemeClr val="bg1"/>
                </a:solidFill>
                <a:latin typeface="Myriad Pro" pitchFamily="34" charset="0"/>
              </a:rPr>
              <a:t>I was </a:t>
            </a:r>
            <a:r>
              <a:rPr lang="en-NZ" sz="2400" dirty="0" smtClean="0">
                <a:solidFill>
                  <a:schemeClr val="bg1"/>
                </a:solidFill>
                <a:latin typeface="Myriad Pro" pitchFamily="34" charset="0"/>
              </a:rPr>
              <a:t>in </a:t>
            </a:r>
            <a:r>
              <a:rPr lang="en-NZ" sz="2400" dirty="0">
                <a:solidFill>
                  <a:schemeClr val="bg1"/>
                </a:solidFill>
                <a:latin typeface="Myriad Pro" pitchFamily="34" charset="0"/>
              </a:rPr>
              <a:t>the Spirit on the Lord’s day, and I heard behind me a loud voice like </a:t>
            </a:r>
            <a:r>
              <a:rPr lang="en-NZ" sz="2400" i="1" dirty="0">
                <a:solidFill>
                  <a:schemeClr val="bg1"/>
                </a:solidFill>
                <a:latin typeface="Myriad Pro" pitchFamily="34" charset="0"/>
              </a:rPr>
              <a:t>the sound</a:t>
            </a:r>
            <a:r>
              <a:rPr lang="en-NZ" sz="2400" dirty="0">
                <a:solidFill>
                  <a:schemeClr val="bg1"/>
                </a:solidFill>
                <a:latin typeface="Myriad Pro" pitchFamily="34" charset="0"/>
              </a:rPr>
              <a:t> of a trumpet, </a:t>
            </a:r>
            <a:r>
              <a:rPr lang="en-NZ" sz="2400" b="1" baseline="30000" dirty="0">
                <a:solidFill>
                  <a:schemeClr val="bg1"/>
                </a:solidFill>
                <a:latin typeface="Myriad Pro" pitchFamily="34" charset="0"/>
              </a:rPr>
              <a:t>11 </a:t>
            </a:r>
            <a:r>
              <a:rPr lang="en-NZ" sz="2400" dirty="0">
                <a:solidFill>
                  <a:schemeClr val="bg1"/>
                </a:solidFill>
                <a:latin typeface="Myriad Pro" pitchFamily="34" charset="0"/>
              </a:rPr>
              <a:t>saying, “Write in a </a:t>
            </a:r>
            <a:r>
              <a:rPr lang="en-NZ" sz="2400" dirty="0" smtClean="0">
                <a:solidFill>
                  <a:schemeClr val="bg1"/>
                </a:solidFill>
                <a:latin typeface="Myriad Pro" pitchFamily="34" charset="0"/>
              </a:rPr>
              <a:t>book </a:t>
            </a:r>
            <a:r>
              <a:rPr lang="en-NZ" sz="2400" dirty="0">
                <a:solidFill>
                  <a:schemeClr val="bg1"/>
                </a:solidFill>
                <a:latin typeface="Myriad Pro" pitchFamily="34" charset="0"/>
              </a:rPr>
              <a:t>what you see, and send </a:t>
            </a:r>
            <a:r>
              <a:rPr lang="en-NZ" sz="2400" i="1" dirty="0">
                <a:solidFill>
                  <a:schemeClr val="bg1"/>
                </a:solidFill>
                <a:latin typeface="Myriad Pro" pitchFamily="34" charset="0"/>
              </a:rPr>
              <a:t>it</a:t>
            </a:r>
            <a:r>
              <a:rPr lang="en-NZ" sz="2400" dirty="0">
                <a:solidFill>
                  <a:schemeClr val="bg1"/>
                </a:solidFill>
                <a:latin typeface="Myriad Pro" pitchFamily="34" charset="0"/>
              </a:rPr>
              <a:t> to the seven churches: to Ephesus and to Smyrna and to Pergamum and to Thyatira and to Sardis and to Philadelphia and to Laodicea.”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879253"/>
            <a:ext cx="8424936" cy="1384995"/>
          </a:xfrm>
          <a:prstGeom prst="rect">
            <a:avLst/>
          </a:prstGeom>
          <a:noFill/>
        </p:spPr>
        <p:txBody>
          <a:bodyPr wrap="square" rtlCol="0">
            <a:spAutoFit/>
          </a:bodyPr>
          <a:lstStyle/>
          <a:p>
            <a:r>
              <a:rPr lang="en-NZ" sz="2800" dirty="0" smtClean="0">
                <a:solidFill>
                  <a:schemeClr val="bg1"/>
                </a:solidFill>
                <a:latin typeface="Myriad Pro" pitchFamily="34" charset="0"/>
              </a:rPr>
              <a:t>The entire context for the scriptures is anchored and centred in a Marriage Covenant, between God and His people.</a:t>
            </a:r>
            <a:endParaRPr lang="en-NZ" sz="2800" dirty="0">
              <a:solidFill>
                <a:schemeClr val="bg1"/>
              </a:solidFill>
              <a:latin typeface="Myriad Pro"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309593"/>
            <a:ext cx="8424936" cy="4524315"/>
          </a:xfrm>
          <a:prstGeom prst="rect">
            <a:avLst/>
          </a:prstGeom>
          <a:noFill/>
        </p:spPr>
        <p:txBody>
          <a:bodyPr wrap="square" rtlCol="0">
            <a:spAutoFit/>
          </a:bodyPr>
          <a:lstStyle/>
          <a:p>
            <a:r>
              <a:rPr lang="en-NZ" sz="2400" dirty="0" smtClean="0">
                <a:solidFill>
                  <a:schemeClr val="bg1"/>
                </a:solidFill>
                <a:latin typeface="Myriad Pro" pitchFamily="34" charset="0"/>
              </a:rPr>
              <a:t>Definitions of Covenant</a:t>
            </a:r>
          </a:p>
          <a:p>
            <a:endParaRPr lang="en-NZ" sz="2400" dirty="0" smtClean="0">
              <a:solidFill>
                <a:schemeClr val="bg1"/>
              </a:solidFill>
              <a:latin typeface="Myriad Pro" pitchFamily="34" charset="0"/>
            </a:endParaRPr>
          </a:p>
          <a:p>
            <a:pPr>
              <a:buFontTx/>
              <a:buChar char="-"/>
            </a:pPr>
            <a:r>
              <a:rPr lang="en-NZ" sz="2400" dirty="0" smtClean="0">
                <a:solidFill>
                  <a:schemeClr val="bg1"/>
                </a:solidFill>
                <a:latin typeface="Myriad Pro" pitchFamily="34" charset="0"/>
              </a:rPr>
              <a:t> A covenant is a solemn and binding commitment between two or more parties.</a:t>
            </a:r>
          </a:p>
          <a:p>
            <a:pPr>
              <a:buFontTx/>
              <a:buChar char="-"/>
            </a:pPr>
            <a:r>
              <a:rPr lang="en-NZ" sz="2400" dirty="0" smtClean="0">
                <a:solidFill>
                  <a:schemeClr val="bg1"/>
                </a:solidFill>
                <a:latin typeface="Myriad Pro" pitchFamily="34" charset="0"/>
              </a:rPr>
              <a:t>A covenant is a pledge of total loyalty. In Covenant you are permanently identifying yourself with another person or people.</a:t>
            </a:r>
          </a:p>
          <a:p>
            <a:pPr>
              <a:buFontTx/>
              <a:buChar char="-"/>
            </a:pPr>
            <a:r>
              <a:rPr lang="en-NZ" sz="2400" dirty="0" smtClean="0">
                <a:solidFill>
                  <a:schemeClr val="bg1"/>
                </a:solidFill>
                <a:latin typeface="Myriad Pro" pitchFamily="34" charset="0"/>
              </a:rPr>
              <a:t>Covenant is a commitment that goes beyond any other commitment. It is more sacred than life itself. When you make covenant, you are literally giving your life to your covenant partner and pledging to put their needs above your own.</a:t>
            </a:r>
          </a:p>
          <a:p>
            <a:r>
              <a:rPr lang="en-NZ" sz="2400" dirty="0" smtClean="0">
                <a:solidFill>
                  <a:schemeClr val="bg1"/>
                </a:solidFill>
                <a:latin typeface="Myriad Pro" pitchFamily="34" charset="0"/>
              </a:rPr>
              <a:t>- Covenant is an endless partnership. It can not be broken under penalty of death.</a:t>
            </a:r>
            <a:endParaRPr lang="en-NZ" sz="2400" dirty="0">
              <a:solidFill>
                <a:schemeClr val="bg1"/>
              </a:solidFill>
              <a:latin typeface="Myriad Pro"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2310140"/>
            <a:ext cx="8424936" cy="523220"/>
          </a:xfrm>
          <a:prstGeom prst="rect">
            <a:avLst/>
          </a:prstGeom>
          <a:noFill/>
        </p:spPr>
        <p:txBody>
          <a:bodyPr wrap="square" rtlCol="0">
            <a:spAutoFit/>
          </a:bodyPr>
          <a:lstStyle/>
          <a:p>
            <a:r>
              <a:rPr lang="en-NZ" sz="2800" dirty="0" smtClean="0">
                <a:solidFill>
                  <a:schemeClr val="bg1"/>
                </a:solidFill>
                <a:latin typeface="Myriad Pro" pitchFamily="34" charset="0"/>
              </a:rPr>
              <a:t>God is a God of Covenant with His people.</a:t>
            </a:r>
            <a:endParaRPr lang="en-NZ" sz="2800" dirty="0">
              <a:solidFill>
                <a:schemeClr val="bg1"/>
              </a:solidFill>
              <a:latin typeface="Myriad Pro"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048256"/>
            <a:ext cx="8424936" cy="3046988"/>
          </a:xfrm>
          <a:prstGeom prst="rect">
            <a:avLst/>
          </a:prstGeom>
          <a:noFill/>
        </p:spPr>
        <p:txBody>
          <a:bodyPr wrap="square" rtlCol="0">
            <a:spAutoFit/>
          </a:bodyPr>
          <a:lstStyle/>
          <a:p>
            <a:r>
              <a:rPr lang="en-NZ" sz="2400" dirty="0" smtClean="0">
                <a:solidFill>
                  <a:schemeClr val="bg1"/>
                </a:solidFill>
                <a:latin typeface="Myriad Pro" pitchFamily="34" charset="0"/>
              </a:rPr>
              <a:t>Romans 9:3-5</a:t>
            </a:r>
          </a:p>
          <a:p>
            <a:r>
              <a:rPr lang="en-NZ" sz="2400" b="1" baseline="30000" dirty="0">
                <a:solidFill>
                  <a:schemeClr val="bg1"/>
                </a:solidFill>
                <a:latin typeface="Myriad Pro" pitchFamily="34" charset="0"/>
              </a:rPr>
              <a:t>3 </a:t>
            </a:r>
            <a:r>
              <a:rPr lang="en-NZ" sz="2400" dirty="0">
                <a:solidFill>
                  <a:schemeClr val="bg1"/>
                </a:solidFill>
                <a:latin typeface="Myriad Pro" pitchFamily="34" charset="0"/>
              </a:rPr>
              <a:t>For I could </a:t>
            </a:r>
            <a:r>
              <a:rPr lang="en-NZ" sz="2400" dirty="0" smtClean="0">
                <a:solidFill>
                  <a:schemeClr val="bg1"/>
                </a:solidFill>
                <a:latin typeface="Myriad Pro" pitchFamily="34" charset="0"/>
              </a:rPr>
              <a:t>wish </a:t>
            </a:r>
            <a:r>
              <a:rPr lang="en-NZ" sz="2400" dirty="0">
                <a:solidFill>
                  <a:schemeClr val="bg1"/>
                </a:solidFill>
                <a:latin typeface="Myriad Pro" pitchFamily="34" charset="0"/>
              </a:rPr>
              <a:t>that I myself were accursed, </a:t>
            </a:r>
            <a:r>
              <a:rPr lang="en-NZ" sz="2400" i="1" dirty="0">
                <a:solidFill>
                  <a:schemeClr val="bg1"/>
                </a:solidFill>
                <a:latin typeface="Myriad Pro" pitchFamily="34" charset="0"/>
              </a:rPr>
              <a:t>separated</a:t>
            </a:r>
            <a:r>
              <a:rPr lang="en-NZ" sz="2400" dirty="0">
                <a:solidFill>
                  <a:schemeClr val="bg1"/>
                </a:solidFill>
                <a:latin typeface="Myriad Pro" pitchFamily="34" charset="0"/>
              </a:rPr>
              <a:t> from Christ for the sake of my brethren, my kinsmen according to the flesh, </a:t>
            </a:r>
            <a:r>
              <a:rPr lang="en-NZ" sz="2400" b="1" baseline="30000" dirty="0">
                <a:solidFill>
                  <a:schemeClr val="bg1"/>
                </a:solidFill>
                <a:latin typeface="Myriad Pro" pitchFamily="34" charset="0"/>
              </a:rPr>
              <a:t>4 </a:t>
            </a:r>
            <a:r>
              <a:rPr lang="en-NZ" sz="2400" dirty="0">
                <a:solidFill>
                  <a:schemeClr val="bg1"/>
                </a:solidFill>
                <a:latin typeface="Myriad Pro" pitchFamily="34" charset="0"/>
              </a:rPr>
              <a:t>who are Israelites, to whom belongs the adoption as sons, and the </a:t>
            </a:r>
            <a:r>
              <a:rPr lang="en-NZ" sz="2400" b="1" u="sng" dirty="0">
                <a:solidFill>
                  <a:schemeClr val="bg1"/>
                </a:solidFill>
                <a:latin typeface="Myriad Pro" pitchFamily="34" charset="0"/>
              </a:rPr>
              <a:t>glory</a:t>
            </a:r>
            <a:r>
              <a:rPr lang="en-NZ" sz="2400" dirty="0">
                <a:solidFill>
                  <a:schemeClr val="bg1"/>
                </a:solidFill>
                <a:latin typeface="Myriad Pro" pitchFamily="34" charset="0"/>
              </a:rPr>
              <a:t> and the </a:t>
            </a:r>
            <a:r>
              <a:rPr lang="en-NZ" sz="2400" b="1" u="sng" dirty="0">
                <a:solidFill>
                  <a:schemeClr val="bg1"/>
                </a:solidFill>
                <a:latin typeface="Myriad Pro" pitchFamily="34" charset="0"/>
              </a:rPr>
              <a:t>covenants</a:t>
            </a:r>
            <a:r>
              <a:rPr lang="en-NZ" sz="2400" dirty="0">
                <a:solidFill>
                  <a:schemeClr val="bg1"/>
                </a:solidFill>
                <a:latin typeface="Myriad Pro" pitchFamily="34" charset="0"/>
              </a:rPr>
              <a:t> and the giving of the Law and the </a:t>
            </a:r>
            <a:r>
              <a:rPr lang="en-NZ" sz="2400" i="1" dirty="0">
                <a:solidFill>
                  <a:schemeClr val="bg1"/>
                </a:solidFill>
                <a:latin typeface="Myriad Pro" pitchFamily="34" charset="0"/>
              </a:rPr>
              <a:t>temple</a:t>
            </a:r>
            <a:r>
              <a:rPr lang="en-NZ" sz="2400" dirty="0">
                <a:solidFill>
                  <a:schemeClr val="bg1"/>
                </a:solidFill>
                <a:latin typeface="Myriad Pro" pitchFamily="34" charset="0"/>
              </a:rPr>
              <a:t> service and the promises, </a:t>
            </a:r>
            <a:r>
              <a:rPr lang="en-NZ" sz="2400" b="1" baseline="30000" dirty="0">
                <a:solidFill>
                  <a:schemeClr val="bg1"/>
                </a:solidFill>
                <a:latin typeface="Myriad Pro" pitchFamily="34" charset="0"/>
              </a:rPr>
              <a:t>5 </a:t>
            </a:r>
            <a:r>
              <a:rPr lang="en-NZ" sz="2400" dirty="0">
                <a:solidFill>
                  <a:schemeClr val="bg1"/>
                </a:solidFill>
                <a:latin typeface="Myriad Pro" pitchFamily="34" charset="0"/>
              </a:rPr>
              <a:t>whose are the fathers, and from whom is </a:t>
            </a:r>
            <a:r>
              <a:rPr lang="en-NZ" sz="2400" dirty="0" smtClean="0">
                <a:solidFill>
                  <a:schemeClr val="bg1"/>
                </a:solidFill>
                <a:latin typeface="Myriad Pro" pitchFamily="34" charset="0"/>
              </a:rPr>
              <a:t>the </a:t>
            </a:r>
            <a:r>
              <a:rPr lang="en-NZ" sz="2400" dirty="0">
                <a:solidFill>
                  <a:schemeClr val="bg1"/>
                </a:solidFill>
                <a:latin typeface="Myriad Pro" pitchFamily="34" charset="0"/>
              </a:rPr>
              <a:t>Christ according to the flesh, who is over all, God blessed </a:t>
            </a:r>
            <a:r>
              <a:rPr lang="en-NZ" sz="2400" dirty="0" smtClean="0">
                <a:solidFill>
                  <a:schemeClr val="bg1"/>
                </a:solidFill>
                <a:latin typeface="Myriad Pro" pitchFamily="34" charset="0"/>
              </a:rPr>
              <a:t>forever</a:t>
            </a:r>
            <a:r>
              <a:rPr lang="en-NZ" sz="2400" dirty="0">
                <a:solidFill>
                  <a:schemeClr val="bg1"/>
                </a:solidFill>
                <a:latin typeface="Myriad Pro" pitchFamily="34" charset="0"/>
              </a:rPr>
              <a:t>. 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1048256"/>
            <a:ext cx="8424936" cy="3046988"/>
          </a:xfrm>
          <a:prstGeom prst="rect">
            <a:avLst/>
          </a:prstGeom>
          <a:noFill/>
        </p:spPr>
        <p:txBody>
          <a:bodyPr wrap="square" rtlCol="0">
            <a:spAutoFit/>
          </a:bodyPr>
          <a:lstStyle/>
          <a:p>
            <a:r>
              <a:rPr lang="en-NZ" sz="2400" dirty="0" smtClean="0">
                <a:solidFill>
                  <a:schemeClr val="bg1"/>
                </a:solidFill>
                <a:latin typeface="Myriad Pro" pitchFamily="34" charset="0"/>
              </a:rPr>
              <a:t>Hebrews 8:7-13</a:t>
            </a:r>
          </a:p>
          <a:p>
            <a:r>
              <a:rPr lang="en-NZ" sz="2400" dirty="0">
                <a:solidFill>
                  <a:schemeClr val="bg1"/>
                </a:solidFill>
                <a:latin typeface="Myriad Pro" pitchFamily="34" charset="0"/>
              </a:rPr>
              <a:t>A New Covenant</a:t>
            </a:r>
          </a:p>
          <a:p>
            <a:r>
              <a:rPr lang="en-NZ" sz="2400" b="1" baseline="30000" dirty="0">
                <a:solidFill>
                  <a:schemeClr val="bg1"/>
                </a:solidFill>
                <a:latin typeface="Myriad Pro" pitchFamily="34" charset="0"/>
              </a:rPr>
              <a:t>7 </a:t>
            </a:r>
            <a:r>
              <a:rPr lang="en-NZ" sz="2400" dirty="0">
                <a:solidFill>
                  <a:schemeClr val="bg1"/>
                </a:solidFill>
                <a:latin typeface="Myriad Pro" pitchFamily="34" charset="0"/>
              </a:rPr>
              <a:t>For if that first </a:t>
            </a:r>
            <a:r>
              <a:rPr lang="en-NZ" sz="2400" i="1" dirty="0">
                <a:solidFill>
                  <a:schemeClr val="bg1"/>
                </a:solidFill>
                <a:latin typeface="Myriad Pro" pitchFamily="34" charset="0"/>
              </a:rPr>
              <a:t>covenant</a:t>
            </a:r>
            <a:r>
              <a:rPr lang="en-NZ" sz="2400" dirty="0">
                <a:solidFill>
                  <a:schemeClr val="bg1"/>
                </a:solidFill>
                <a:latin typeface="Myriad Pro" pitchFamily="34" charset="0"/>
              </a:rPr>
              <a:t> had been faultless, there would have been no occasion sought for a second. </a:t>
            </a:r>
            <a:r>
              <a:rPr lang="en-NZ" sz="2400" b="1" baseline="30000" dirty="0">
                <a:solidFill>
                  <a:schemeClr val="bg1"/>
                </a:solidFill>
                <a:latin typeface="Myriad Pro" pitchFamily="34" charset="0"/>
              </a:rPr>
              <a:t>8 </a:t>
            </a:r>
            <a:r>
              <a:rPr lang="en-NZ" sz="2400" dirty="0">
                <a:solidFill>
                  <a:schemeClr val="bg1"/>
                </a:solidFill>
                <a:latin typeface="Myriad Pro" pitchFamily="34" charset="0"/>
              </a:rPr>
              <a:t>For finding fault with them, He says,</a:t>
            </a:r>
          </a:p>
          <a:p>
            <a:r>
              <a:rPr lang="en-NZ" sz="2400" dirty="0">
                <a:solidFill>
                  <a:schemeClr val="bg1"/>
                </a:solidFill>
                <a:latin typeface="Myriad Pro" pitchFamily="34" charset="0"/>
              </a:rPr>
              <a:t>“</a:t>
            </a:r>
            <a:r>
              <a:rPr lang="en-NZ" sz="2400" cap="small" dirty="0">
                <a:solidFill>
                  <a:schemeClr val="bg1"/>
                </a:solidFill>
                <a:latin typeface="Myriad Pro" pitchFamily="34" charset="0"/>
              </a:rPr>
              <a:t>Behold, days are coming, says the Lord</a:t>
            </a:r>
            <a:r>
              <a:rPr lang="en-NZ" sz="2400" dirty="0">
                <a:solidFill>
                  <a:schemeClr val="bg1"/>
                </a:solidFill>
                <a:latin typeface="Myriad Pro" pitchFamily="34" charset="0"/>
              </a:rPr>
              <a:t>,</a:t>
            </a:r>
            <a:br>
              <a:rPr lang="en-NZ" sz="2400" dirty="0">
                <a:solidFill>
                  <a:schemeClr val="bg1"/>
                </a:solidFill>
                <a:latin typeface="Myriad Pro" pitchFamily="34" charset="0"/>
              </a:rPr>
            </a:br>
            <a:r>
              <a:rPr lang="en-NZ" sz="2400" cap="small" dirty="0" smtClean="0">
                <a:solidFill>
                  <a:schemeClr val="bg1"/>
                </a:solidFill>
                <a:latin typeface="Myriad Pro" pitchFamily="34" charset="0"/>
              </a:rPr>
              <a:t>When </a:t>
            </a:r>
            <a:r>
              <a:rPr lang="en-NZ" sz="2400" cap="small" dirty="0">
                <a:solidFill>
                  <a:schemeClr val="bg1"/>
                </a:solidFill>
                <a:latin typeface="Myriad Pro" pitchFamily="34" charset="0"/>
              </a:rPr>
              <a:t>I will effect</a:t>
            </a:r>
            <a:r>
              <a:rPr lang="en-NZ" sz="2400" dirty="0">
                <a:solidFill>
                  <a:schemeClr val="bg1"/>
                </a:solidFill>
                <a:latin typeface="Myriad Pro" pitchFamily="34" charset="0"/>
              </a:rPr>
              <a:t> </a:t>
            </a:r>
            <a:r>
              <a:rPr lang="en-NZ" sz="2400" cap="small" dirty="0">
                <a:solidFill>
                  <a:schemeClr val="bg1"/>
                </a:solidFill>
                <a:latin typeface="Myriad Pro" pitchFamily="34" charset="0"/>
              </a:rPr>
              <a:t>a new covenant</a:t>
            </a:r>
            <a:r>
              <a:rPr lang="en-NZ" sz="2400" dirty="0">
                <a:solidFill>
                  <a:schemeClr val="bg1"/>
                </a:solidFill>
                <a:latin typeface="Myriad Pro" pitchFamily="34" charset="0"/>
              </a:rPr>
              <a:t/>
            </a:r>
            <a:br>
              <a:rPr lang="en-NZ" sz="2400" dirty="0">
                <a:solidFill>
                  <a:schemeClr val="bg1"/>
                </a:solidFill>
                <a:latin typeface="Myriad Pro" pitchFamily="34" charset="0"/>
              </a:rPr>
            </a:br>
            <a:r>
              <a:rPr lang="en-NZ" sz="2400" cap="small" dirty="0">
                <a:solidFill>
                  <a:schemeClr val="bg1"/>
                </a:solidFill>
                <a:latin typeface="Myriad Pro" pitchFamily="34" charset="0"/>
              </a:rPr>
              <a:t>With the house of Israel and with the house of Judah</a:t>
            </a:r>
            <a:r>
              <a:rPr lang="en-NZ" sz="2400" dirty="0" smtClean="0">
                <a:solidFill>
                  <a:schemeClr val="bg1"/>
                </a:solidFill>
                <a:latin typeface="Myriad Pro" pitchFamily="34" charset="0"/>
              </a:rPr>
              <a:t>;</a:t>
            </a:r>
            <a:endParaRPr lang="en-NZ" dirty="0">
              <a:solidFill>
                <a:schemeClr val="bg1"/>
              </a:solidFill>
              <a:latin typeface="Myriad Pro"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586</Words>
  <Application>Microsoft Office PowerPoint</Application>
  <PresentationFormat>On-screen Show (16:9)</PresentationFormat>
  <Paragraphs>100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Rochelle Goring</dc:creator>
  <cp:lastModifiedBy>Rochelle Goring</cp:lastModifiedBy>
  <cp:revision>11</cp:revision>
  <dcterms:created xsi:type="dcterms:W3CDTF">2018-07-20T04:14:47Z</dcterms:created>
  <dcterms:modified xsi:type="dcterms:W3CDTF">2018-07-20T05:56:28Z</dcterms:modified>
</cp:coreProperties>
</file>