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5" r:id="rId2"/>
    <p:sldId id="256" r:id="rId3"/>
    <p:sldId id="257" r:id="rId4"/>
    <p:sldId id="303" r:id="rId5"/>
    <p:sldId id="304" r:id="rId6"/>
    <p:sldId id="302" r:id="rId7"/>
    <p:sldId id="299" r:id="rId8"/>
    <p:sldId id="305" r:id="rId9"/>
    <p:sldId id="269" r:id="rId10"/>
    <p:sldId id="270" r:id="rId11"/>
    <p:sldId id="271" r:id="rId12"/>
    <p:sldId id="307" r:id="rId13"/>
    <p:sldId id="308" r:id="rId14"/>
    <p:sldId id="309" r:id="rId15"/>
    <p:sldId id="310" r:id="rId16"/>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822" y="-78"/>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NZ"/>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NZ"/>
          </a:p>
        </p:txBody>
      </p:sp>
      <p:sp>
        <p:nvSpPr>
          <p:cNvPr id="4" name="Date Placeholder 3"/>
          <p:cNvSpPr>
            <a:spLocks noGrp="1"/>
          </p:cNvSpPr>
          <p:nvPr>
            <p:ph type="dt" sz="half" idx="10"/>
          </p:nvPr>
        </p:nvSpPr>
        <p:spPr/>
        <p:txBody>
          <a:bodyPr/>
          <a:lstStyle/>
          <a:p>
            <a:fld id="{C5BFCD8F-5702-4818-98E7-3BA5F272B9DD}" type="datetimeFigureOut">
              <a:rPr lang="en-NZ" smtClean="0"/>
              <a:pPr/>
              <a:t>5/05/2016</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33EBEA52-FBC8-42A4-B1E0-649748482D35}" type="slidenum">
              <a:rPr lang="en-NZ" smtClean="0"/>
              <a:pPr/>
              <a:t>‹#›</a:t>
            </a:fld>
            <a:endParaRPr lang="en-N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C5BFCD8F-5702-4818-98E7-3BA5F272B9DD}" type="datetimeFigureOut">
              <a:rPr lang="en-NZ" smtClean="0"/>
              <a:pPr/>
              <a:t>5/05/2016</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33EBEA52-FBC8-42A4-B1E0-649748482D35}" type="slidenum">
              <a:rPr lang="en-NZ" smtClean="0"/>
              <a:pPr/>
              <a:t>‹#›</a:t>
            </a:fld>
            <a:endParaRPr lang="en-N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C5BFCD8F-5702-4818-98E7-3BA5F272B9DD}" type="datetimeFigureOut">
              <a:rPr lang="en-NZ" smtClean="0"/>
              <a:pPr/>
              <a:t>5/05/2016</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33EBEA52-FBC8-42A4-B1E0-649748482D35}" type="slidenum">
              <a:rPr lang="en-NZ" smtClean="0"/>
              <a:pPr/>
              <a:t>‹#›</a:t>
            </a:fld>
            <a:endParaRPr lang="en-N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C5BFCD8F-5702-4818-98E7-3BA5F272B9DD}" type="datetimeFigureOut">
              <a:rPr lang="en-NZ" smtClean="0"/>
              <a:pPr/>
              <a:t>5/05/2016</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33EBEA52-FBC8-42A4-B1E0-649748482D35}" type="slidenum">
              <a:rPr lang="en-NZ" smtClean="0"/>
              <a:pPr/>
              <a:t>‹#›</a:t>
            </a:fld>
            <a:endParaRPr lang="en-N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BFCD8F-5702-4818-98E7-3BA5F272B9DD}" type="datetimeFigureOut">
              <a:rPr lang="en-NZ" smtClean="0"/>
              <a:pPr/>
              <a:t>5/05/2016</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33EBEA52-FBC8-42A4-B1E0-649748482D35}" type="slidenum">
              <a:rPr lang="en-NZ" smtClean="0"/>
              <a:pPr/>
              <a:t>‹#›</a:t>
            </a:fld>
            <a:endParaRPr lang="en-N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p:txBody>
          <a:bodyPr/>
          <a:lstStyle/>
          <a:p>
            <a:fld id="{C5BFCD8F-5702-4818-98E7-3BA5F272B9DD}" type="datetimeFigureOut">
              <a:rPr lang="en-NZ" smtClean="0"/>
              <a:pPr/>
              <a:t>5/05/2016</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33EBEA52-FBC8-42A4-B1E0-649748482D35}" type="slidenum">
              <a:rPr lang="en-NZ" smtClean="0"/>
              <a:pPr/>
              <a:t>‹#›</a:t>
            </a:fld>
            <a:endParaRPr lang="en-N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p:txBody>
          <a:bodyPr/>
          <a:lstStyle/>
          <a:p>
            <a:fld id="{C5BFCD8F-5702-4818-98E7-3BA5F272B9DD}" type="datetimeFigureOut">
              <a:rPr lang="en-NZ" smtClean="0"/>
              <a:pPr/>
              <a:t>5/05/2016</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33EBEA52-FBC8-42A4-B1E0-649748482D35}" type="slidenum">
              <a:rPr lang="en-NZ" smtClean="0"/>
              <a:pPr/>
              <a:t>‹#›</a:t>
            </a:fld>
            <a:endParaRPr lang="en-N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p:txBody>
          <a:bodyPr/>
          <a:lstStyle/>
          <a:p>
            <a:fld id="{C5BFCD8F-5702-4818-98E7-3BA5F272B9DD}" type="datetimeFigureOut">
              <a:rPr lang="en-NZ" smtClean="0"/>
              <a:pPr/>
              <a:t>5/05/2016</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33EBEA52-FBC8-42A4-B1E0-649748482D35}" type="slidenum">
              <a:rPr lang="en-NZ" smtClean="0"/>
              <a:pPr/>
              <a:t>‹#›</a:t>
            </a:fld>
            <a:endParaRPr lang="en-N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BFCD8F-5702-4818-98E7-3BA5F272B9DD}" type="datetimeFigureOut">
              <a:rPr lang="en-NZ" smtClean="0"/>
              <a:pPr/>
              <a:t>5/05/2016</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33EBEA52-FBC8-42A4-B1E0-649748482D35}" type="slidenum">
              <a:rPr lang="en-NZ" smtClean="0"/>
              <a:pPr/>
              <a:t>‹#›</a:t>
            </a:fld>
            <a:endParaRPr lang="en-N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BFCD8F-5702-4818-98E7-3BA5F272B9DD}" type="datetimeFigureOut">
              <a:rPr lang="en-NZ" smtClean="0"/>
              <a:pPr/>
              <a:t>5/05/2016</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33EBEA52-FBC8-42A4-B1E0-649748482D35}" type="slidenum">
              <a:rPr lang="en-NZ" smtClean="0"/>
              <a:pPr/>
              <a:t>‹#›</a:t>
            </a:fld>
            <a:endParaRPr lang="en-N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BFCD8F-5702-4818-98E7-3BA5F272B9DD}" type="datetimeFigureOut">
              <a:rPr lang="en-NZ" smtClean="0"/>
              <a:pPr/>
              <a:t>5/05/2016</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33EBEA52-FBC8-42A4-B1E0-649748482D35}" type="slidenum">
              <a:rPr lang="en-NZ" smtClean="0"/>
              <a:pPr/>
              <a:t>‹#›</a:t>
            </a:fld>
            <a:endParaRPr lang="en-N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NZ"/>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5BFCD8F-5702-4818-98E7-3BA5F272B9DD}" type="datetimeFigureOut">
              <a:rPr lang="en-NZ" smtClean="0"/>
              <a:pPr/>
              <a:t>5/05/2016</a:t>
            </a:fld>
            <a:endParaRPr lang="en-NZ"/>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33EBEA52-FBC8-42A4-B1E0-649748482D35}" type="slidenum">
              <a:rPr lang="en-NZ" smtClean="0"/>
              <a:pPr/>
              <a:t>‹#›</a:t>
            </a:fld>
            <a:endParaRPr lang="en-N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ug Words.jpg"/>
          <p:cNvPicPr>
            <a:picLocks noChangeAspect="1"/>
          </p:cNvPicPr>
          <p:nvPr/>
        </p:nvPicPr>
        <p:blipFill>
          <a:blip r:embed="rId2" cstate="print"/>
          <a:stretch>
            <a:fillRect/>
          </a:stretch>
        </p:blipFill>
        <p:spPr>
          <a:xfrm>
            <a:off x="5274177" y="0"/>
            <a:ext cx="3869823" cy="51435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ug Words.jpg"/>
          <p:cNvPicPr>
            <a:picLocks noChangeAspect="1"/>
          </p:cNvPicPr>
          <p:nvPr/>
        </p:nvPicPr>
        <p:blipFill>
          <a:blip r:embed="rId2" cstate="print"/>
          <a:stretch>
            <a:fillRect/>
          </a:stretch>
        </p:blipFill>
        <p:spPr>
          <a:xfrm>
            <a:off x="5274177" y="0"/>
            <a:ext cx="3869823" cy="5143500"/>
          </a:xfrm>
          <a:prstGeom prst="rect">
            <a:avLst/>
          </a:prstGeom>
        </p:spPr>
      </p:pic>
      <p:sp>
        <p:nvSpPr>
          <p:cNvPr id="6" name="TextBox 5"/>
          <p:cNvSpPr txBox="1"/>
          <p:nvPr/>
        </p:nvSpPr>
        <p:spPr>
          <a:xfrm>
            <a:off x="-36512" y="2217807"/>
            <a:ext cx="5256584" cy="707886"/>
          </a:xfrm>
          <a:prstGeom prst="rect">
            <a:avLst/>
          </a:prstGeom>
          <a:noFill/>
        </p:spPr>
        <p:txBody>
          <a:bodyPr wrap="square" rtlCol="0">
            <a:spAutoFit/>
          </a:bodyPr>
          <a:lstStyle/>
          <a:p>
            <a:pPr algn="ctr"/>
            <a:r>
              <a:rPr lang="en-US" sz="2000" dirty="0" smtClean="0"/>
              <a:t>ALL THIS WORK IS TO BE ACCOMPLISHED </a:t>
            </a:r>
            <a:r>
              <a:rPr lang="en-US" sz="2000" b="1" dirty="0" smtClean="0">
                <a:solidFill>
                  <a:srgbClr val="FF0000"/>
                </a:solidFill>
              </a:rPr>
              <a:t>"WITHIN US"</a:t>
            </a:r>
            <a:endParaRPr lang="en-NZ" sz="2000" b="1" dirty="0">
              <a:solidFill>
                <a:srgbClr val="FF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ug Words.jpg"/>
          <p:cNvPicPr>
            <a:picLocks noChangeAspect="1"/>
          </p:cNvPicPr>
          <p:nvPr/>
        </p:nvPicPr>
        <p:blipFill>
          <a:blip r:embed="rId2" cstate="print"/>
          <a:stretch>
            <a:fillRect/>
          </a:stretch>
        </p:blipFill>
        <p:spPr>
          <a:xfrm>
            <a:off x="5274177" y="0"/>
            <a:ext cx="3869823" cy="5143500"/>
          </a:xfrm>
          <a:prstGeom prst="rect">
            <a:avLst/>
          </a:prstGeom>
        </p:spPr>
      </p:pic>
      <p:sp>
        <p:nvSpPr>
          <p:cNvPr id="6" name="TextBox 5"/>
          <p:cNvSpPr txBox="1"/>
          <p:nvPr/>
        </p:nvSpPr>
        <p:spPr>
          <a:xfrm>
            <a:off x="0" y="1140589"/>
            <a:ext cx="5184576" cy="2862322"/>
          </a:xfrm>
          <a:prstGeom prst="rect">
            <a:avLst/>
          </a:prstGeom>
          <a:noFill/>
        </p:spPr>
        <p:txBody>
          <a:bodyPr wrap="square" rtlCol="0">
            <a:spAutoFit/>
          </a:bodyPr>
          <a:lstStyle/>
          <a:p>
            <a:pPr algn="ctr"/>
            <a:r>
              <a:rPr lang="en-US" sz="2000" b="1" dirty="0" smtClean="0"/>
              <a:t>John 7:37-39 </a:t>
            </a:r>
            <a:r>
              <a:rPr lang="en-US" sz="2000" dirty="0" smtClean="0"/>
              <a:t>Now on the last day, the great day of the feast, Jesus stood and cried out, saying, “If anyone is thirsty, let him come to Me and drink. He who believes in Me, as the Scripture said, ‘From his innermost being will flow rivers of living water.’” But this He spoke of the Spirit, whom those who believed in Him were to receive; for the Spirit was not yet given, because Jesus was not yet glorified. </a:t>
            </a:r>
            <a:endParaRPr lang="en-NZ"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ug Words.jpg"/>
          <p:cNvPicPr>
            <a:picLocks noChangeAspect="1"/>
          </p:cNvPicPr>
          <p:nvPr/>
        </p:nvPicPr>
        <p:blipFill>
          <a:blip r:embed="rId2" cstate="print"/>
          <a:stretch>
            <a:fillRect/>
          </a:stretch>
        </p:blipFill>
        <p:spPr>
          <a:xfrm>
            <a:off x="5274177" y="0"/>
            <a:ext cx="3869823" cy="5143500"/>
          </a:xfrm>
          <a:prstGeom prst="rect">
            <a:avLst/>
          </a:prstGeom>
        </p:spPr>
      </p:pic>
      <p:sp>
        <p:nvSpPr>
          <p:cNvPr id="6" name="TextBox 5"/>
          <p:cNvSpPr txBox="1"/>
          <p:nvPr/>
        </p:nvSpPr>
        <p:spPr>
          <a:xfrm>
            <a:off x="0" y="1910031"/>
            <a:ext cx="5436096" cy="1323439"/>
          </a:xfrm>
          <a:prstGeom prst="rect">
            <a:avLst/>
          </a:prstGeom>
          <a:noFill/>
        </p:spPr>
        <p:txBody>
          <a:bodyPr wrap="square" rtlCol="0">
            <a:spAutoFit/>
          </a:bodyPr>
          <a:lstStyle/>
          <a:p>
            <a:pPr algn="ctr"/>
            <a:r>
              <a:rPr lang="en-US" sz="2000" dirty="0" smtClean="0"/>
              <a:t>Q: What does it mean to believe? </a:t>
            </a:r>
            <a:endParaRPr lang="en-NZ" sz="2000" dirty="0" smtClean="0"/>
          </a:p>
          <a:p>
            <a:r>
              <a:rPr lang="en-US" sz="2000" b="1" dirty="0" smtClean="0"/>
              <a:t> </a:t>
            </a:r>
            <a:endParaRPr lang="en-NZ" sz="2000" dirty="0" smtClean="0"/>
          </a:p>
          <a:p>
            <a:pPr algn="ctr"/>
            <a:r>
              <a:rPr lang="en-US" sz="2000" dirty="0" smtClean="0"/>
              <a:t>To Believe means to have a "deep rooted conviction" of what you believe in.</a:t>
            </a:r>
            <a:endParaRPr lang="en-NZ"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ug Words.jpg"/>
          <p:cNvPicPr>
            <a:picLocks noChangeAspect="1"/>
          </p:cNvPicPr>
          <p:nvPr/>
        </p:nvPicPr>
        <p:blipFill>
          <a:blip r:embed="rId2" cstate="print"/>
          <a:stretch>
            <a:fillRect/>
          </a:stretch>
        </p:blipFill>
        <p:spPr>
          <a:xfrm>
            <a:off x="5274177" y="0"/>
            <a:ext cx="3869823" cy="5143500"/>
          </a:xfrm>
          <a:prstGeom prst="rect">
            <a:avLst/>
          </a:prstGeom>
        </p:spPr>
      </p:pic>
      <p:sp>
        <p:nvSpPr>
          <p:cNvPr id="6" name="TextBox 5"/>
          <p:cNvSpPr txBox="1"/>
          <p:nvPr/>
        </p:nvSpPr>
        <p:spPr>
          <a:xfrm>
            <a:off x="0" y="2063919"/>
            <a:ext cx="5436096" cy="1015663"/>
          </a:xfrm>
          <a:prstGeom prst="rect">
            <a:avLst/>
          </a:prstGeom>
          <a:noFill/>
        </p:spPr>
        <p:txBody>
          <a:bodyPr wrap="square" rtlCol="0">
            <a:spAutoFit/>
          </a:bodyPr>
          <a:lstStyle/>
          <a:p>
            <a:pPr algn="ctr"/>
            <a:r>
              <a:rPr lang="en-US" sz="2000" dirty="0" smtClean="0"/>
              <a:t>Q: Do we carry a deep rooted conviction of this promise which has us moving towards the reality of this promise if it isn't our current reality today?</a:t>
            </a:r>
            <a:endParaRPr lang="en-NZ"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ug Words.jpg"/>
          <p:cNvPicPr>
            <a:picLocks noChangeAspect="1"/>
          </p:cNvPicPr>
          <p:nvPr/>
        </p:nvPicPr>
        <p:blipFill>
          <a:blip r:embed="rId2" cstate="print"/>
          <a:stretch>
            <a:fillRect/>
          </a:stretch>
        </p:blipFill>
        <p:spPr>
          <a:xfrm>
            <a:off x="5274177" y="0"/>
            <a:ext cx="3869823" cy="5143500"/>
          </a:xfrm>
          <a:prstGeom prst="rect">
            <a:avLst/>
          </a:prstGeom>
        </p:spPr>
      </p:pic>
      <p:sp>
        <p:nvSpPr>
          <p:cNvPr id="6" name="TextBox 5"/>
          <p:cNvSpPr txBox="1"/>
          <p:nvPr/>
        </p:nvSpPr>
        <p:spPr>
          <a:xfrm>
            <a:off x="0" y="2371695"/>
            <a:ext cx="5436096" cy="400110"/>
          </a:xfrm>
          <a:prstGeom prst="rect">
            <a:avLst/>
          </a:prstGeom>
          <a:noFill/>
        </p:spPr>
        <p:txBody>
          <a:bodyPr wrap="square" rtlCol="0">
            <a:spAutoFit/>
          </a:bodyPr>
          <a:lstStyle/>
          <a:p>
            <a:pPr algn="ctr"/>
            <a:r>
              <a:rPr lang="en-US" sz="2000" b="1" dirty="0" smtClean="0"/>
              <a:t>Mark 9:22-24</a:t>
            </a:r>
            <a:endParaRPr lang="en-NZ" sz="2000"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ug Words.jpg"/>
          <p:cNvPicPr>
            <a:picLocks noChangeAspect="1"/>
          </p:cNvPicPr>
          <p:nvPr/>
        </p:nvPicPr>
        <p:blipFill>
          <a:blip r:embed="rId2" cstate="print"/>
          <a:stretch>
            <a:fillRect/>
          </a:stretch>
        </p:blipFill>
        <p:spPr>
          <a:xfrm>
            <a:off x="5274177" y="0"/>
            <a:ext cx="3869823" cy="5143500"/>
          </a:xfrm>
          <a:prstGeom prst="rect">
            <a:avLst/>
          </a:prstGeom>
        </p:spPr>
      </p:pic>
      <p:sp>
        <p:nvSpPr>
          <p:cNvPr id="6" name="TextBox 5"/>
          <p:cNvSpPr txBox="1"/>
          <p:nvPr/>
        </p:nvSpPr>
        <p:spPr>
          <a:xfrm>
            <a:off x="0" y="2371695"/>
            <a:ext cx="5436096" cy="400110"/>
          </a:xfrm>
          <a:prstGeom prst="rect">
            <a:avLst/>
          </a:prstGeom>
          <a:noFill/>
        </p:spPr>
        <p:txBody>
          <a:bodyPr wrap="square" rtlCol="0">
            <a:spAutoFit/>
          </a:bodyPr>
          <a:lstStyle/>
          <a:p>
            <a:pPr algn="ctr"/>
            <a:r>
              <a:rPr lang="en-US" sz="2000" b="1" dirty="0" smtClean="0"/>
              <a:t>Hebrews 3:12-19, 4:1-16</a:t>
            </a:r>
            <a:endParaRPr lang="en-NZ" sz="20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ug Words.jpg"/>
          <p:cNvPicPr>
            <a:picLocks noChangeAspect="1"/>
          </p:cNvPicPr>
          <p:nvPr/>
        </p:nvPicPr>
        <p:blipFill>
          <a:blip r:embed="rId2" cstate="print"/>
          <a:stretch>
            <a:fillRect/>
          </a:stretch>
        </p:blipFill>
        <p:spPr>
          <a:xfrm>
            <a:off x="5274177" y="0"/>
            <a:ext cx="3869823" cy="5143500"/>
          </a:xfrm>
          <a:prstGeom prst="rect">
            <a:avLst/>
          </a:prstGeom>
        </p:spPr>
      </p:pic>
      <p:sp>
        <p:nvSpPr>
          <p:cNvPr id="6" name="TextBox 5"/>
          <p:cNvSpPr txBox="1"/>
          <p:nvPr/>
        </p:nvSpPr>
        <p:spPr>
          <a:xfrm>
            <a:off x="251520" y="1417588"/>
            <a:ext cx="4752528" cy="2308324"/>
          </a:xfrm>
          <a:prstGeom prst="rect">
            <a:avLst/>
          </a:prstGeom>
          <a:noFill/>
        </p:spPr>
        <p:txBody>
          <a:bodyPr wrap="square" rtlCol="0">
            <a:spAutoFit/>
          </a:bodyPr>
          <a:lstStyle/>
          <a:p>
            <a:pPr algn="ctr"/>
            <a:r>
              <a:rPr lang="en-NZ" sz="4800" b="1" dirty="0" smtClean="0"/>
              <a:t>Transformed by The Word, not any word!</a:t>
            </a:r>
            <a:endParaRPr lang="en-NZ" sz="48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ug Words.jpg"/>
          <p:cNvPicPr>
            <a:picLocks noChangeAspect="1"/>
          </p:cNvPicPr>
          <p:nvPr/>
        </p:nvPicPr>
        <p:blipFill>
          <a:blip r:embed="rId2" cstate="print"/>
          <a:stretch>
            <a:fillRect/>
          </a:stretch>
        </p:blipFill>
        <p:spPr>
          <a:xfrm>
            <a:off x="5274177" y="0"/>
            <a:ext cx="3869823" cy="5143500"/>
          </a:xfrm>
          <a:prstGeom prst="rect">
            <a:avLst/>
          </a:prstGeom>
        </p:spPr>
      </p:pic>
      <p:sp>
        <p:nvSpPr>
          <p:cNvPr id="6" name="TextBox 5"/>
          <p:cNvSpPr txBox="1"/>
          <p:nvPr/>
        </p:nvSpPr>
        <p:spPr>
          <a:xfrm>
            <a:off x="0" y="2217807"/>
            <a:ext cx="5364088" cy="707886"/>
          </a:xfrm>
          <a:prstGeom prst="rect">
            <a:avLst/>
          </a:prstGeom>
          <a:noFill/>
        </p:spPr>
        <p:txBody>
          <a:bodyPr wrap="square" rtlCol="0">
            <a:spAutoFit/>
          </a:bodyPr>
          <a:lstStyle/>
          <a:p>
            <a:pPr algn="ctr"/>
            <a:r>
              <a:rPr lang="en-US" sz="2000" b="1" dirty="0" smtClean="0"/>
              <a:t>Amos 3:3 says </a:t>
            </a:r>
            <a:r>
              <a:rPr lang="en-US" sz="2000" dirty="0" smtClean="0"/>
              <a:t>Do two walk together unless they have agreed to do so </a:t>
            </a:r>
            <a:endParaRPr lang="en-NZ"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ug Words.jpg"/>
          <p:cNvPicPr>
            <a:picLocks noChangeAspect="1"/>
          </p:cNvPicPr>
          <p:nvPr/>
        </p:nvPicPr>
        <p:blipFill>
          <a:blip r:embed="rId2" cstate="print"/>
          <a:stretch>
            <a:fillRect/>
          </a:stretch>
        </p:blipFill>
        <p:spPr>
          <a:xfrm>
            <a:off x="5274177" y="0"/>
            <a:ext cx="3869823" cy="5143500"/>
          </a:xfrm>
          <a:prstGeom prst="rect">
            <a:avLst/>
          </a:prstGeom>
        </p:spPr>
      </p:pic>
      <p:sp>
        <p:nvSpPr>
          <p:cNvPr id="6" name="TextBox 5"/>
          <p:cNvSpPr txBox="1"/>
          <p:nvPr/>
        </p:nvSpPr>
        <p:spPr>
          <a:xfrm>
            <a:off x="0" y="955923"/>
            <a:ext cx="5292080" cy="3231654"/>
          </a:xfrm>
          <a:prstGeom prst="rect">
            <a:avLst/>
          </a:prstGeom>
          <a:noFill/>
        </p:spPr>
        <p:txBody>
          <a:bodyPr wrap="square" rtlCol="0">
            <a:spAutoFit/>
          </a:bodyPr>
          <a:lstStyle/>
          <a:p>
            <a:pPr algn="ctr"/>
            <a:r>
              <a:rPr lang="en-US" sz="2000" dirty="0" smtClean="0"/>
              <a:t>We as a family are desiring, asking, seeking, knocking, hoping and believing for ALL of us to come into more and more of His abundant life in us. Jesus calls us into an abundant, abounding, overflowing life in Him, in us. </a:t>
            </a:r>
          </a:p>
          <a:p>
            <a:pPr algn="ctr"/>
            <a:endParaRPr lang="en-US" sz="2000" dirty="0" smtClean="0"/>
          </a:p>
          <a:p>
            <a:pPr algn="ctr"/>
            <a:r>
              <a:rPr lang="en-US" sz="2000" dirty="0" smtClean="0"/>
              <a:t>Everything we are declaring, teaching, preaching, praying, being and doing is in relation to you and I coming into this Abundant Life in Christ. </a:t>
            </a:r>
          </a:p>
          <a:p>
            <a:pPr algn="ctr"/>
            <a:endParaRPr lang="en-NZ"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ug Words.jpg"/>
          <p:cNvPicPr>
            <a:picLocks noChangeAspect="1"/>
          </p:cNvPicPr>
          <p:nvPr/>
        </p:nvPicPr>
        <p:blipFill>
          <a:blip r:embed="rId2" cstate="print"/>
          <a:stretch>
            <a:fillRect/>
          </a:stretch>
        </p:blipFill>
        <p:spPr>
          <a:xfrm>
            <a:off x="5274177" y="0"/>
            <a:ext cx="3869823" cy="5143500"/>
          </a:xfrm>
          <a:prstGeom prst="rect">
            <a:avLst/>
          </a:prstGeom>
        </p:spPr>
      </p:pic>
      <p:sp>
        <p:nvSpPr>
          <p:cNvPr id="6" name="TextBox 5"/>
          <p:cNvSpPr txBox="1"/>
          <p:nvPr/>
        </p:nvSpPr>
        <p:spPr>
          <a:xfrm>
            <a:off x="0" y="2156252"/>
            <a:ext cx="5292080" cy="830997"/>
          </a:xfrm>
          <a:prstGeom prst="rect">
            <a:avLst/>
          </a:prstGeom>
          <a:noFill/>
        </p:spPr>
        <p:txBody>
          <a:bodyPr wrap="square" rtlCol="0">
            <a:spAutoFit/>
          </a:bodyPr>
          <a:lstStyle/>
          <a:p>
            <a:pPr algn="ctr"/>
            <a:r>
              <a:rPr lang="en-US" sz="2400" b="1" dirty="0" smtClean="0"/>
              <a:t>1Thessalonians 2:13-14</a:t>
            </a:r>
          </a:p>
          <a:p>
            <a:pPr algn="ctr"/>
            <a:endParaRPr lang="en-NZ"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ug Words.jpg"/>
          <p:cNvPicPr>
            <a:picLocks noChangeAspect="1"/>
          </p:cNvPicPr>
          <p:nvPr/>
        </p:nvPicPr>
        <p:blipFill>
          <a:blip r:embed="rId2" cstate="print"/>
          <a:stretch>
            <a:fillRect/>
          </a:stretch>
        </p:blipFill>
        <p:spPr>
          <a:xfrm>
            <a:off x="5274177" y="0"/>
            <a:ext cx="3869823" cy="5143500"/>
          </a:xfrm>
          <a:prstGeom prst="rect">
            <a:avLst/>
          </a:prstGeom>
        </p:spPr>
      </p:pic>
      <p:sp>
        <p:nvSpPr>
          <p:cNvPr id="4" name="TextBox 3"/>
          <p:cNvSpPr txBox="1"/>
          <p:nvPr/>
        </p:nvSpPr>
        <p:spPr>
          <a:xfrm>
            <a:off x="899592" y="1417588"/>
            <a:ext cx="4248472" cy="2308324"/>
          </a:xfrm>
          <a:prstGeom prst="rect">
            <a:avLst/>
          </a:prstGeom>
          <a:noFill/>
        </p:spPr>
        <p:txBody>
          <a:bodyPr wrap="square" rtlCol="0">
            <a:spAutoFit/>
          </a:bodyPr>
          <a:lstStyle/>
          <a:p>
            <a:r>
              <a:rPr lang="en-US" sz="2400" b="1" dirty="0" smtClean="0"/>
              <a:t>- Receive</a:t>
            </a:r>
            <a:r>
              <a:rPr lang="en-US" sz="2400" dirty="0" smtClean="0"/>
              <a:t> </a:t>
            </a:r>
            <a:endParaRPr lang="en-US" sz="2400" dirty="0"/>
          </a:p>
          <a:p>
            <a:r>
              <a:rPr lang="en-US" sz="2400" b="1" dirty="0" smtClean="0"/>
              <a:t>- the </a:t>
            </a:r>
            <a:r>
              <a:rPr lang="en-US" sz="2400" b="1" dirty="0"/>
              <a:t>Word of God </a:t>
            </a:r>
            <a:endParaRPr lang="en-US" sz="2400" b="1" dirty="0" smtClean="0"/>
          </a:p>
          <a:p>
            <a:r>
              <a:rPr lang="en-US" sz="2400" b="1" dirty="0" smtClean="0"/>
              <a:t>- Hear</a:t>
            </a:r>
          </a:p>
          <a:p>
            <a:r>
              <a:rPr lang="en-US" sz="2400" b="1" dirty="0" smtClean="0"/>
              <a:t>- Accepting </a:t>
            </a:r>
          </a:p>
          <a:p>
            <a:r>
              <a:rPr lang="en-US" sz="2400" b="1" dirty="0" smtClean="0">
                <a:solidFill>
                  <a:srgbClr val="FF0000"/>
                </a:solidFill>
              </a:rPr>
              <a:t>5: Performs </a:t>
            </a:r>
            <a:r>
              <a:rPr lang="en-US" sz="2400" b="1" dirty="0">
                <a:solidFill>
                  <a:srgbClr val="FF0000"/>
                </a:solidFill>
              </a:rPr>
              <a:t>its work in you </a:t>
            </a:r>
            <a:endParaRPr lang="en-US" sz="2400" b="1" dirty="0" smtClean="0">
              <a:solidFill>
                <a:srgbClr val="FF0000"/>
              </a:solidFill>
            </a:endParaRPr>
          </a:p>
          <a:p>
            <a:r>
              <a:rPr lang="en-US" sz="2400" b="1" dirty="0" smtClean="0">
                <a:solidFill>
                  <a:srgbClr val="FF0000"/>
                </a:solidFill>
              </a:rPr>
              <a:t>6: Believe</a:t>
            </a:r>
            <a:endParaRPr lang="en-NZ" sz="2400" b="1" dirty="0">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ug Words.jpg"/>
          <p:cNvPicPr>
            <a:picLocks noChangeAspect="1"/>
          </p:cNvPicPr>
          <p:nvPr/>
        </p:nvPicPr>
        <p:blipFill>
          <a:blip r:embed="rId2" cstate="print"/>
          <a:stretch>
            <a:fillRect/>
          </a:stretch>
        </p:blipFill>
        <p:spPr>
          <a:xfrm>
            <a:off x="5274177" y="0"/>
            <a:ext cx="3869823" cy="5143500"/>
          </a:xfrm>
          <a:prstGeom prst="rect">
            <a:avLst/>
          </a:prstGeom>
        </p:spPr>
      </p:pic>
      <p:sp>
        <p:nvSpPr>
          <p:cNvPr id="6" name="TextBox 5"/>
          <p:cNvSpPr txBox="1"/>
          <p:nvPr/>
        </p:nvSpPr>
        <p:spPr>
          <a:xfrm>
            <a:off x="0" y="955923"/>
            <a:ext cx="5292080" cy="3231654"/>
          </a:xfrm>
          <a:prstGeom prst="rect">
            <a:avLst/>
          </a:prstGeom>
          <a:noFill/>
        </p:spPr>
        <p:txBody>
          <a:bodyPr wrap="square" rtlCol="0">
            <a:spAutoFit/>
          </a:bodyPr>
          <a:lstStyle/>
          <a:p>
            <a:r>
              <a:rPr lang="en-US" sz="2000" dirty="0" smtClean="0"/>
              <a:t>Q: Where does God's Word perform its work?</a:t>
            </a:r>
          </a:p>
          <a:p>
            <a:pPr marL="265113" indent="-265113"/>
            <a:r>
              <a:rPr lang="en-US" sz="2000" dirty="0" smtClean="0"/>
              <a:t>A : God's Word performs a work of transformation IN US</a:t>
            </a:r>
          </a:p>
          <a:p>
            <a:endParaRPr lang="en-US" sz="2000" dirty="0" smtClean="0"/>
          </a:p>
          <a:p>
            <a:pPr marL="265113" indent="-265113"/>
            <a:r>
              <a:rPr lang="en-US" sz="2000" dirty="0" smtClean="0"/>
              <a:t>Q: What is the criteria for the Word of God to perform this work in us?</a:t>
            </a:r>
            <a:endParaRPr lang="en-NZ" sz="2000" dirty="0" smtClean="0"/>
          </a:p>
          <a:p>
            <a:r>
              <a:rPr lang="en-US" sz="2000" dirty="0" smtClean="0"/>
              <a:t>A: We must Believe His Word</a:t>
            </a:r>
            <a:endParaRPr lang="en-NZ" sz="2000" dirty="0" smtClean="0"/>
          </a:p>
          <a:p>
            <a:r>
              <a:rPr lang="en-US" sz="2000" dirty="0" smtClean="0"/>
              <a:t> </a:t>
            </a:r>
            <a:endParaRPr lang="en-NZ" sz="2000" dirty="0" smtClean="0"/>
          </a:p>
          <a:p>
            <a:r>
              <a:rPr lang="en-US" sz="2000" dirty="0" smtClean="0"/>
              <a:t>Q: What do we notice about all these passages?</a:t>
            </a:r>
            <a:endParaRPr lang="en-NZ" sz="2000" dirty="0" smtClean="0"/>
          </a:p>
          <a:p>
            <a:endParaRPr lang="en-NZ"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8856984" cy="523220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b="1" dirty="0" smtClean="0"/>
              <a:t>Galatians 1:13-16  </a:t>
            </a:r>
            <a:r>
              <a:rPr lang="en-US" dirty="0" smtClean="0"/>
              <a:t>For you have heard of my former manner of life in Judaism, how I used to persecute the church of God beyond measure and tried to destroy it; and I was advancing in Judaism beyond many of my contemporaries among my countrymen, being more extremely zealous for my ancestral traditions. But when God, who had set me apart even from my mother’s womb and called me through His grace, was pleased to </a:t>
            </a:r>
            <a:r>
              <a:rPr lang="fr-FR" b="1" dirty="0" err="1" smtClean="0">
                <a:solidFill>
                  <a:srgbClr val="FF0000"/>
                </a:solidFill>
              </a:rPr>
              <a:t>reveal</a:t>
            </a:r>
            <a:r>
              <a:rPr lang="en-US" dirty="0" smtClean="0"/>
              <a:t> His Son </a:t>
            </a:r>
            <a:r>
              <a:rPr lang="en-US" b="1" dirty="0" smtClean="0">
                <a:solidFill>
                  <a:srgbClr val="FF0000"/>
                </a:solidFill>
              </a:rPr>
              <a:t>in me </a:t>
            </a:r>
            <a:r>
              <a:rPr lang="en-US" dirty="0" smtClean="0"/>
              <a:t>so that I might preach Him among the Gentiles, I did not immediately consult with flesh and blood, </a:t>
            </a:r>
          </a:p>
          <a:p>
            <a:pPr lvl="0" fontAlgn="base">
              <a:spcBef>
                <a:spcPct val="0"/>
              </a:spcBef>
              <a:spcAft>
                <a:spcPct val="0"/>
              </a:spcAft>
            </a:pPr>
            <a:endParaRPr lang="en-US" dirty="0" smtClean="0"/>
          </a:p>
          <a:p>
            <a:r>
              <a:rPr lang="en-US" b="1" dirty="0" smtClean="0"/>
              <a:t>2 Corinthians 12:9 </a:t>
            </a:r>
            <a:r>
              <a:rPr lang="en-US" dirty="0" smtClean="0"/>
              <a:t>And He has said to me, “My grace is sufficient for you, for power is perfected in weakness.” Most gladly, therefore, I will rather boast about my weaknesses, so that the power of Christ may dwell </a:t>
            </a:r>
            <a:r>
              <a:rPr lang="en-US" b="1" dirty="0" smtClean="0">
                <a:solidFill>
                  <a:srgbClr val="FF0000"/>
                </a:solidFill>
              </a:rPr>
              <a:t>in me</a:t>
            </a:r>
            <a:r>
              <a:rPr lang="en-US" dirty="0" smtClean="0"/>
              <a:t>. </a:t>
            </a:r>
            <a:endParaRPr lang="en-NZ" dirty="0" smtClean="0"/>
          </a:p>
          <a:p>
            <a:r>
              <a:rPr lang="en-US" dirty="0" smtClean="0"/>
              <a:t> </a:t>
            </a:r>
            <a:endParaRPr lang="en-NZ" dirty="0" smtClean="0"/>
          </a:p>
          <a:p>
            <a:r>
              <a:rPr lang="en-US" b="1" dirty="0" smtClean="0"/>
              <a:t>Colossians 1:29 </a:t>
            </a:r>
            <a:r>
              <a:rPr lang="en-US" dirty="0" smtClean="0"/>
              <a:t>For this purpose also I labor, striving according to His power, which mightily works </a:t>
            </a:r>
            <a:r>
              <a:rPr lang="en-US" b="1" dirty="0" smtClean="0">
                <a:solidFill>
                  <a:srgbClr val="FF0000"/>
                </a:solidFill>
              </a:rPr>
              <a:t>within me</a:t>
            </a:r>
            <a:r>
              <a:rPr lang="en-US" dirty="0" smtClean="0"/>
              <a:t>. </a:t>
            </a:r>
            <a:endParaRPr lang="en-NZ" dirty="0" smtClean="0"/>
          </a:p>
          <a:p>
            <a:r>
              <a:rPr lang="en-US" dirty="0" smtClean="0"/>
              <a:t> </a:t>
            </a:r>
            <a:endParaRPr lang="en-NZ" dirty="0" smtClean="0"/>
          </a:p>
          <a:p>
            <a:r>
              <a:rPr lang="en-US" b="1" dirty="0" smtClean="0"/>
              <a:t>Galatians 4:19 </a:t>
            </a:r>
            <a:r>
              <a:rPr lang="en-US" dirty="0" smtClean="0"/>
              <a:t>My children, with whom I am again in labor until Christ is formed </a:t>
            </a:r>
            <a:r>
              <a:rPr lang="en-US" b="1" dirty="0" smtClean="0">
                <a:solidFill>
                  <a:srgbClr val="FF0000"/>
                </a:solidFill>
              </a:rPr>
              <a:t>in you</a:t>
            </a:r>
            <a:r>
              <a:rPr lang="en-US" dirty="0" smtClean="0"/>
              <a:t>.</a:t>
            </a:r>
            <a:endParaRPr lang="en-NZ" dirty="0" smtClean="0"/>
          </a:p>
          <a:p>
            <a:r>
              <a:rPr lang="en-US" dirty="0" smtClean="0"/>
              <a:t> </a:t>
            </a:r>
            <a:endParaRPr lang="en-NZ" dirty="0" smtClean="0"/>
          </a:p>
          <a:p>
            <a:r>
              <a:rPr lang="en-US" b="1" dirty="0" smtClean="0"/>
              <a:t>Colossians 3:16 </a:t>
            </a:r>
            <a:r>
              <a:rPr lang="en-US" dirty="0" smtClean="0"/>
              <a:t>Let the word of Christ richly dwell </a:t>
            </a:r>
            <a:r>
              <a:rPr lang="en-US" b="1" dirty="0" smtClean="0">
                <a:solidFill>
                  <a:srgbClr val="FF0000"/>
                </a:solidFill>
              </a:rPr>
              <a:t>within you</a:t>
            </a:r>
            <a:r>
              <a:rPr lang="en-US" dirty="0" smtClean="0"/>
              <a:t>.</a:t>
            </a:r>
            <a:endParaRPr lang="en-NZ" dirty="0" smtClean="0"/>
          </a:p>
          <a:p>
            <a:pPr lvl="0" fontAlgn="base">
              <a:spcBef>
                <a:spcPct val="0"/>
              </a:spcBef>
              <a:spcAft>
                <a:spcPct val="0"/>
              </a:spcAft>
            </a:pPr>
            <a:endParaRPr lang="en-US" sz="1400" dirty="0" smtClean="0"/>
          </a:p>
          <a:p>
            <a:pPr lvl="0" fontAlgn="base">
              <a:spcBef>
                <a:spcPct val="0"/>
              </a:spcBef>
              <a:spcAft>
                <a:spcPct val="0"/>
              </a:spcAft>
            </a:pPr>
            <a:endParaRPr kumimoji="0" lang="en-US" sz="1400" i="0" u="none" strike="noStrike" cap="none" normalizeH="0" baseline="0" dirty="0" smtClean="0">
              <a:ln>
                <a:noFill/>
              </a:ln>
              <a:solidFill>
                <a:srgbClr val="000000"/>
              </a:solidFill>
              <a:effectLst/>
              <a:ea typeface="Arial Unicode MS" pitchFamily="34" charset="-128"/>
              <a:cs typeface="Arial Unicode MS" pitchFamily="34"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ug Words.jpg"/>
          <p:cNvPicPr>
            <a:picLocks noChangeAspect="1"/>
          </p:cNvPicPr>
          <p:nvPr/>
        </p:nvPicPr>
        <p:blipFill>
          <a:blip r:embed="rId2" cstate="print"/>
          <a:stretch>
            <a:fillRect/>
          </a:stretch>
        </p:blipFill>
        <p:spPr>
          <a:xfrm>
            <a:off x="5274177" y="0"/>
            <a:ext cx="3869823" cy="5143500"/>
          </a:xfrm>
          <a:prstGeom prst="rect">
            <a:avLst/>
          </a:prstGeom>
        </p:spPr>
      </p:pic>
      <p:sp>
        <p:nvSpPr>
          <p:cNvPr id="6" name="TextBox 5"/>
          <p:cNvSpPr txBox="1"/>
          <p:nvPr/>
        </p:nvSpPr>
        <p:spPr>
          <a:xfrm>
            <a:off x="35496" y="1910031"/>
            <a:ext cx="5184576" cy="1323439"/>
          </a:xfrm>
          <a:prstGeom prst="rect">
            <a:avLst/>
          </a:prstGeom>
          <a:noFill/>
        </p:spPr>
        <p:txBody>
          <a:bodyPr wrap="square" rtlCol="0">
            <a:spAutoFit/>
          </a:bodyPr>
          <a:lstStyle/>
          <a:p>
            <a:pPr algn="ctr"/>
            <a:r>
              <a:rPr lang="en-US" sz="2000" b="1" dirty="0" smtClean="0"/>
              <a:t>Acts 20:32 </a:t>
            </a:r>
            <a:r>
              <a:rPr lang="en-US" sz="2000" dirty="0" smtClean="0"/>
              <a:t>And now I commend you to God and to the word of His grace, which is able to </a:t>
            </a:r>
            <a:r>
              <a:rPr lang="en-US" sz="2000" b="1" dirty="0" smtClean="0">
                <a:solidFill>
                  <a:srgbClr val="FF0000"/>
                </a:solidFill>
              </a:rPr>
              <a:t>build you up </a:t>
            </a:r>
            <a:r>
              <a:rPr lang="en-US" sz="2000" dirty="0" smtClean="0"/>
              <a:t>and to </a:t>
            </a:r>
            <a:r>
              <a:rPr lang="en-US" sz="2000" b="1" dirty="0" smtClean="0">
                <a:solidFill>
                  <a:srgbClr val="FF0000"/>
                </a:solidFill>
              </a:rPr>
              <a:t>give you </a:t>
            </a:r>
            <a:r>
              <a:rPr lang="en-US" sz="2000" dirty="0" smtClean="0"/>
              <a:t>the inheritance among all those who are sanctified. </a:t>
            </a:r>
            <a:endParaRPr lang="en-NZ" sz="20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293</TotalTime>
  <Words>511</Words>
  <Application>Microsoft Office PowerPoint</Application>
  <PresentationFormat>On-screen Show (16:9)</PresentationFormat>
  <Paragraphs>37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Rochelle Goring</dc:creator>
  <cp:lastModifiedBy>Rochelle Goring</cp:lastModifiedBy>
  <cp:revision>38</cp:revision>
  <dcterms:created xsi:type="dcterms:W3CDTF">2016-04-06T22:26:18Z</dcterms:created>
  <dcterms:modified xsi:type="dcterms:W3CDTF">2016-05-05T05:15:26Z</dcterms:modified>
</cp:coreProperties>
</file>