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5" r:id="rId2"/>
    <p:sldId id="256" r:id="rId3"/>
    <p:sldId id="257" r:id="rId4"/>
    <p:sldId id="299" r:id="rId5"/>
    <p:sldId id="300" r:id="rId6"/>
    <p:sldId id="298" r:id="rId7"/>
    <p:sldId id="267" r:id="rId8"/>
    <p:sldId id="268" r:id="rId9"/>
    <p:sldId id="269" r:id="rId10"/>
    <p:sldId id="270" r:id="rId11"/>
    <p:sldId id="271" r:id="rId12"/>
    <p:sldId id="272" r:id="rId13"/>
    <p:sldId id="282" r:id="rId14"/>
    <p:sldId id="296" r:id="rId15"/>
    <p:sldId id="297" r:id="rId16"/>
    <p:sldId id="274" r:id="rId17"/>
    <p:sldId id="275" r:id="rId18"/>
    <p:sldId id="276" r:id="rId19"/>
    <p:sldId id="277" r:id="rId20"/>
    <p:sldId id="283" r:id="rId21"/>
    <p:sldId id="284" r:id="rId22"/>
    <p:sldId id="285" r:id="rId23"/>
    <p:sldId id="286" r:id="rId24"/>
    <p:sldId id="287" r:id="rId2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822" y="-78"/>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C5BFCD8F-5702-4818-98E7-3BA5F272B9DD}" type="datetimeFigureOut">
              <a:rPr lang="en-NZ" smtClean="0"/>
              <a:pPr/>
              <a:t>21/04/2016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3EBEA52-FBC8-42A4-B1E0-649748482D35}" type="slidenum">
              <a:rPr lang="en-NZ" smtClean="0"/>
              <a:pPr/>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C5BFCD8F-5702-4818-98E7-3BA5F272B9DD}" type="datetimeFigureOut">
              <a:rPr lang="en-NZ" smtClean="0"/>
              <a:pPr/>
              <a:t>21/04/2016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3EBEA52-FBC8-42A4-B1E0-649748482D35}" type="slidenum">
              <a:rPr lang="en-NZ" smtClean="0"/>
              <a:p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C5BFCD8F-5702-4818-98E7-3BA5F272B9DD}" type="datetimeFigureOut">
              <a:rPr lang="en-NZ" smtClean="0"/>
              <a:pPr/>
              <a:t>21/04/2016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3EBEA52-FBC8-42A4-B1E0-649748482D35}" type="slidenum">
              <a:rPr lang="en-NZ" smtClean="0"/>
              <a:pPr/>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C5BFCD8F-5702-4818-98E7-3BA5F272B9DD}" type="datetimeFigureOut">
              <a:rPr lang="en-NZ" smtClean="0"/>
              <a:pPr/>
              <a:t>21/04/2016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3EBEA52-FBC8-42A4-B1E0-649748482D35}" type="slidenum">
              <a:rPr lang="en-NZ" smtClean="0"/>
              <a:pPr/>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BFCD8F-5702-4818-98E7-3BA5F272B9DD}" type="datetimeFigureOut">
              <a:rPr lang="en-NZ" smtClean="0"/>
              <a:pPr/>
              <a:t>21/04/2016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3EBEA52-FBC8-42A4-B1E0-649748482D35}" type="slidenum">
              <a:rPr lang="en-NZ" smtClean="0"/>
              <a:pPr/>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C5BFCD8F-5702-4818-98E7-3BA5F272B9DD}" type="datetimeFigureOut">
              <a:rPr lang="en-NZ" smtClean="0"/>
              <a:pPr/>
              <a:t>21/04/2016</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33EBEA52-FBC8-42A4-B1E0-649748482D35}" type="slidenum">
              <a:rPr lang="en-NZ" smtClean="0"/>
              <a:p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C5BFCD8F-5702-4818-98E7-3BA5F272B9DD}" type="datetimeFigureOut">
              <a:rPr lang="en-NZ" smtClean="0"/>
              <a:pPr/>
              <a:t>21/04/2016</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33EBEA52-FBC8-42A4-B1E0-649748482D35}" type="slidenum">
              <a:rPr lang="en-NZ" smtClean="0"/>
              <a:pPr/>
              <a:t>‹#›</a:t>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C5BFCD8F-5702-4818-98E7-3BA5F272B9DD}" type="datetimeFigureOut">
              <a:rPr lang="en-NZ" smtClean="0"/>
              <a:pPr/>
              <a:t>21/04/2016</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33EBEA52-FBC8-42A4-B1E0-649748482D35}" type="slidenum">
              <a:rPr lang="en-NZ" smtClean="0"/>
              <a:p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BFCD8F-5702-4818-98E7-3BA5F272B9DD}" type="datetimeFigureOut">
              <a:rPr lang="en-NZ" smtClean="0"/>
              <a:pPr/>
              <a:t>21/04/2016</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33EBEA52-FBC8-42A4-B1E0-649748482D35}" type="slidenum">
              <a:rPr lang="en-NZ" smtClean="0"/>
              <a:p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BFCD8F-5702-4818-98E7-3BA5F272B9DD}" type="datetimeFigureOut">
              <a:rPr lang="en-NZ" smtClean="0"/>
              <a:pPr/>
              <a:t>21/04/2016</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33EBEA52-FBC8-42A4-B1E0-649748482D35}" type="slidenum">
              <a:rPr lang="en-NZ" smtClean="0"/>
              <a:p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BFCD8F-5702-4818-98E7-3BA5F272B9DD}" type="datetimeFigureOut">
              <a:rPr lang="en-NZ" smtClean="0"/>
              <a:pPr/>
              <a:t>21/04/2016</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33EBEA52-FBC8-42A4-B1E0-649748482D35}" type="slidenum">
              <a:rPr lang="en-NZ" smtClean="0"/>
              <a:pPr/>
              <a:t>‹#›</a:t>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5BFCD8F-5702-4818-98E7-3BA5F272B9DD}" type="datetimeFigureOut">
              <a:rPr lang="en-NZ" smtClean="0"/>
              <a:pPr/>
              <a:t>21/04/2016</a:t>
            </a:fld>
            <a:endParaRPr lang="en-NZ"/>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3EBEA52-FBC8-42A4-B1E0-649748482D35}" type="slidenum">
              <a:rPr lang="en-NZ" smtClean="0"/>
              <a:pPr/>
              <a:t>‹#›</a:t>
            </a:fld>
            <a:endParaRPr lang="en-N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ug Words.jpg"/>
          <p:cNvPicPr>
            <a:picLocks noChangeAspect="1"/>
          </p:cNvPicPr>
          <p:nvPr/>
        </p:nvPicPr>
        <p:blipFill>
          <a:blip r:embed="rId2" cstate="print"/>
          <a:stretch>
            <a:fillRect/>
          </a:stretch>
        </p:blipFill>
        <p:spPr>
          <a:xfrm>
            <a:off x="5274177" y="0"/>
            <a:ext cx="3869823" cy="51435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ug Words.jpg"/>
          <p:cNvPicPr>
            <a:picLocks noChangeAspect="1"/>
          </p:cNvPicPr>
          <p:nvPr/>
        </p:nvPicPr>
        <p:blipFill>
          <a:blip r:embed="rId2" cstate="print"/>
          <a:stretch>
            <a:fillRect/>
          </a:stretch>
        </p:blipFill>
        <p:spPr>
          <a:xfrm>
            <a:off x="5274177" y="0"/>
            <a:ext cx="3869823" cy="5143500"/>
          </a:xfrm>
          <a:prstGeom prst="rect">
            <a:avLst/>
          </a:prstGeom>
        </p:spPr>
      </p:pic>
      <p:sp>
        <p:nvSpPr>
          <p:cNvPr id="6" name="TextBox 5"/>
          <p:cNvSpPr txBox="1"/>
          <p:nvPr/>
        </p:nvSpPr>
        <p:spPr>
          <a:xfrm>
            <a:off x="72008" y="2310140"/>
            <a:ext cx="5148064" cy="523220"/>
          </a:xfrm>
          <a:prstGeom prst="rect">
            <a:avLst/>
          </a:prstGeom>
          <a:noFill/>
        </p:spPr>
        <p:txBody>
          <a:bodyPr wrap="square" rtlCol="0">
            <a:spAutoFit/>
          </a:bodyPr>
          <a:lstStyle/>
          <a:p>
            <a:pPr algn="ctr"/>
            <a:r>
              <a:rPr lang="en-US" sz="2800" b="1" dirty="0" smtClean="0"/>
              <a:t>Mark 8:27-38</a:t>
            </a:r>
            <a:endParaRPr lang="en-NZ"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ug Words.jpg"/>
          <p:cNvPicPr>
            <a:picLocks noChangeAspect="1"/>
          </p:cNvPicPr>
          <p:nvPr/>
        </p:nvPicPr>
        <p:blipFill>
          <a:blip r:embed="rId2" cstate="print"/>
          <a:stretch>
            <a:fillRect/>
          </a:stretch>
        </p:blipFill>
        <p:spPr>
          <a:xfrm>
            <a:off x="5274177" y="0"/>
            <a:ext cx="3869823" cy="5143500"/>
          </a:xfrm>
          <a:prstGeom prst="rect">
            <a:avLst/>
          </a:prstGeom>
        </p:spPr>
      </p:pic>
      <p:sp>
        <p:nvSpPr>
          <p:cNvPr id="6" name="TextBox 5"/>
          <p:cNvSpPr txBox="1"/>
          <p:nvPr/>
        </p:nvSpPr>
        <p:spPr>
          <a:xfrm>
            <a:off x="35496" y="1971586"/>
            <a:ext cx="5184576" cy="1200329"/>
          </a:xfrm>
          <a:prstGeom prst="rect">
            <a:avLst/>
          </a:prstGeom>
          <a:noFill/>
        </p:spPr>
        <p:txBody>
          <a:bodyPr wrap="square" rtlCol="0">
            <a:spAutoFit/>
          </a:bodyPr>
          <a:lstStyle/>
          <a:p>
            <a:pPr algn="ctr"/>
            <a:r>
              <a:rPr lang="en-US" sz="2400" dirty="0" smtClean="0"/>
              <a:t>Why is it whenever the message of death to self gets declared, self always comes out swinging?</a:t>
            </a:r>
            <a:endParaRPr lang="en-NZ"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ug Words.jpg"/>
          <p:cNvPicPr>
            <a:picLocks noChangeAspect="1"/>
          </p:cNvPicPr>
          <p:nvPr/>
        </p:nvPicPr>
        <p:blipFill>
          <a:blip r:embed="rId2" cstate="print"/>
          <a:stretch>
            <a:fillRect/>
          </a:stretch>
        </p:blipFill>
        <p:spPr>
          <a:xfrm>
            <a:off x="5274177" y="0"/>
            <a:ext cx="3869823" cy="5143500"/>
          </a:xfrm>
          <a:prstGeom prst="rect">
            <a:avLst/>
          </a:prstGeom>
        </p:spPr>
      </p:pic>
      <p:sp>
        <p:nvSpPr>
          <p:cNvPr id="6" name="TextBox 5"/>
          <p:cNvSpPr txBox="1"/>
          <p:nvPr/>
        </p:nvSpPr>
        <p:spPr>
          <a:xfrm>
            <a:off x="179512" y="1971586"/>
            <a:ext cx="4968552" cy="1200329"/>
          </a:xfrm>
          <a:prstGeom prst="rect">
            <a:avLst/>
          </a:prstGeom>
          <a:noFill/>
        </p:spPr>
        <p:txBody>
          <a:bodyPr wrap="square" rtlCol="0">
            <a:spAutoFit/>
          </a:bodyPr>
          <a:lstStyle/>
          <a:p>
            <a:pPr algn="ctr"/>
            <a:r>
              <a:rPr lang="en-US" sz="2400" dirty="0" smtClean="0"/>
              <a:t>Peter </a:t>
            </a:r>
            <a:r>
              <a:rPr lang="en-US" sz="2400" dirty="0" smtClean="0"/>
              <a:t>had a revealed position of Christ </a:t>
            </a:r>
            <a:r>
              <a:rPr lang="en-US" sz="2400" dirty="0" smtClean="0"/>
              <a:t>(Matthew 16:17) </a:t>
            </a:r>
            <a:r>
              <a:rPr lang="en-US" sz="2400" dirty="0" smtClean="0"/>
              <a:t>but he didn't have a revealed position of His ways.</a:t>
            </a:r>
            <a:endParaRPr lang="en-NZ"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ug Words.jpg"/>
          <p:cNvPicPr>
            <a:picLocks noChangeAspect="1"/>
          </p:cNvPicPr>
          <p:nvPr/>
        </p:nvPicPr>
        <p:blipFill>
          <a:blip r:embed="rId2" cstate="print"/>
          <a:stretch>
            <a:fillRect/>
          </a:stretch>
        </p:blipFill>
        <p:spPr>
          <a:xfrm>
            <a:off x="5274177" y="0"/>
            <a:ext cx="3869823" cy="5143500"/>
          </a:xfrm>
          <a:prstGeom prst="rect">
            <a:avLst/>
          </a:prstGeom>
        </p:spPr>
      </p:pic>
      <p:sp>
        <p:nvSpPr>
          <p:cNvPr id="6" name="TextBox 5"/>
          <p:cNvSpPr txBox="1"/>
          <p:nvPr/>
        </p:nvSpPr>
        <p:spPr>
          <a:xfrm>
            <a:off x="35496" y="2125474"/>
            <a:ext cx="5256584" cy="892552"/>
          </a:xfrm>
          <a:prstGeom prst="rect">
            <a:avLst/>
          </a:prstGeom>
          <a:noFill/>
        </p:spPr>
        <p:txBody>
          <a:bodyPr wrap="square" rtlCol="0">
            <a:spAutoFit/>
          </a:bodyPr>
          <a:lstStyle/>
          <a:p>
            <a:pPr algn="ctr"/>
            <a:r>
              <a:rPr lang="en-US" sz="2800" b="1" dirty="0" smtClean="0"/>
              <a:t>Mark 4:9 </a:t>
            </a:r>
            <a:endParaRPr lang="en-US" sz="2800" b="1" dirty="0" smtClean="0"/>
          </a:p>
          <a:p>
            <a:pPr algn="ctr"/>
            <a:r>
              <a:rPr lang="en-US" sz="2400" dirty="0" smtClean="0"/>
              <a:t>"</a:t>
            </a:r>
            <a:r>
              <a:rPr lang="en-US" sz="2400" dirty="0" smtClean="0"/>
              <a:t>He who has ears to hear, let him hear"</a:t>
            </a:r>
            <a:endParaRPr lang="en-NZ"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ug Words.jpg"/>
          <p:cNvPicPr>
            <a:picLocks noChangeAspect="1"/>
          </p:cNvPicPr>
          <p:nvPr/>
        </p:nvPicPr>
        <p:blipFill>
          <a:blip r:embed="rId2" cstate="print"/>
          <a:stretch>
            <a:fillRect/>
          </a:stretch>
        </p:blipFill>
        <p:spPr>
          <a:xfrm>
            <a:off x="5274177" y="0"/>
            <a:ext cx="3869823" cy="5143500"/>
          </a:xfrm>
          <a:prstGeom prst="rect">
            <a:avLst/>
          </a:prstGeom>
        </p:spPr>
      </p:pic>
      <p:sp>
        <p:nvSpPr>
          <p:cNvPr id="6" name="TextBox 5"/>
          <p:cNvSpPr txBox="1"/>
          <p:nvPr/>
        </p:nvSpPr>
        <p:spPr>
          <a:xfrm>
            <a:off x="35496" y="1540699"/>
            <a:ext cx="5256584" cy="2062103"/>
          </a:xfrm>
          <a:prstGeom prst="rect">
            <a:avLst/>
          </a:prstGeom>
          <a:noFill/>
        </p:spPr>
        <p:txBody>
          <a:bodyPr wrap="square" rtlCol="0">
            <a:spAutoFit/>
          </a:bodyPr>
          <a:lstStyle/>
          <a:p>
            <a:pPr algn="ctr"/>
            <a:r>
              <a:rPr lang="en-US" sz="2800" b="1" dirty="0" smtClean="0"/>
              <a:t>Mark 12:28-29 </a:t>
            </a:r>
            <a:endParaRPr lang="en-US" sz="2800" b="1" dirty="0" smtClean="0"/>
          </a:p>
          <a:p>
            <a:pPr algn="ctr"/>
            <a:r>
              <a:rPr lang="en-US" sz="2400" dirty="0" smtClean="0"/>
              <a:t>What </a:t>
            </a:r>
            <a:r>
              <a:rPr lang="en-US" sz="2400" dirty="0" smtClean="0"/>
              <a:t>commandment is the foremost of all? Jesus answered, The foremost is, "Hear O Israel", Love the Lord your God with all your heart</a:t>
            </a:r>
            <a:endParaRPr lang="en-NZ"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ug Words.jpg"/>
          <p:cNvPicPr>
            <a:picLocks noChangeAspect="1"/>
          </p:cNvPicPr>
          <p:nvPr/>
        </p:nvPicPr>
        <p:blipFill>
          <a:blip r:embed="rId2" cstate="print"/>
          <a:stretch>
            <a:fillRect/>
          </a:stretch>
        </p:blipFill>
        <p:spPr>
          <a:xfrm>
            <a:off x="5274177" y="0"/>
            <a:ext cx="3869823" cy="5143500"/>
          </a:xfrm>
          <a:prstGeom prst="rect">
            <a:avLst/>
          </a:prstGeom>
        </p:spPr>
      </p:pic>
      <p:sp>
        <p:nvSpPr>
          <p:cNvPr id="6" name="TextBox 5"/>
          <p:cNvSpPr txBox="1"/>
          <p:nvPr/>
        </p:nvSpPr>
        <p:spPr>
          <a:xfrm>
            <a:off x="35496" y="1940808"/>
            <a:ext cx="5256584" cy="1261884"/>
          </a:xfrm>
          <a:prstGeom prst="rect">
            <a:avLst/>
          </a:prstGeom>
          <a:noFill/>
        </p:spPr>
        <p:txBody>
          <a:bodyPr wrap="square" rtlCol="0">
            <a:spAutoFit/>
          </a:bodyPr>
          <a:lstStyle/>
          <a:p>
            <a:pPr algn="ctr"/>
            <a:r>
              <a:rPr lang="en-US" sz="2800" b="1" dirty="0" smtClean="0"/>
              <a:t>Luke 8:21 </a:t>
            </a:r>
            <a:endParaRPr lang="en-US" sz="2800" b="1" dirty="0" smtClean="0"/>
          </a:p>
          <a:p>
            <a:pPr algn="ctr"/>
            <a:r>
              <a:rPr lang="en-US" sz="2400" dirty="0" smtClean="0"/>
              <a:t>"</a:t>
            </a:r>
            <a:r>
              <a:rPr lang="en-US" sz="2400" dirty="0" smtClean="0"/>
              <a:t>My mother and My brothers are these who hear the word of God and do it"</a:t>
            </a:r>
            <a:endParaRPr lang="en-NZ"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ug Words.jpg"/>
          <p:cNvPicPr>
            <a:picLocks noChangeAspect="1"/>
          </p:cNvPicPr>
          <p:nvPr/>
        </p:nvPicPr>
        <p:blipFill>
          <a:blip r:embed="rId2" cstate="print"/>
          <a:stretch>
            <a:fillRect/>
          </a:stretch>
        </p:blipFill>
        <p:spPr>
          <a:xfrm>
            <a:off x="5274177" y="0"/>
            <a:ext cx="3869823" cy="5143500"/>
          </a:xfrm>
          <a:prstGeom prst="rect">
            <a:avLst/>
          </a:prstGeom>
        </p:spPr>
      </p:pic>
      <p:sp>
        <p:nvSpPr>
          <p:cNvPr id="6" name="TextBox 5"/>
          <p:cNvSpPr txBox="1"/>
          <p:nvPr/>
        </p:nvSpPr>
        <p:spPr>
          <a:xfrm>
            <a:off x="107504" y="1725365"/>
            <a:ext cx="5112568" cy="1692771"/>
          </a:xfrm>
          <a:prstGeom prst="rect">
            <a:avLst/>
          </a:prstGeom>
          <a:noFill/>
        </p:spPr>
        <p:txBody>
          <a:bodyPr wrap="square" rtlCol="0">
            <a:spAutoFit/>
          </a:bodyPr>
          <a:lstStyle/>
          <a:p>
            <a:pPr algn="ctr"/>
            <a:r>
              <a:rPr lang="en-US" sz="2800" b="1" dirty="0" smtClean="0"/>
              <a:t>Revelation 2:7,11, 17, </a:t>
            </a:r>
            <a:r>
              <a:rPr lang="en-US" sz="2800" b="1" dirty="0" smtClean="0"/>
              <a:t>29</a:t>
            </a:r>
          </a:p>
          <a:p>
            <a:pPr algn="ctr"/>
            <a:r>
              <a:rPr lang="en-US" sz="2800" b="1" dirty="0" smtClean="0"/>
              <a:t> </a:t>
            </a:r>
            <a:r>
              <a:rPr lang="en-US" sz="2800" b="1" dirty="0" smtClean="0"/>
              <a:t>3:6, 13, 22 </a:t>
            </a:r>
            <a:endParaRPr lang="en-US" sz="2800" b="1" dirty="0" smtClean="0"/>
          </a:p>
          <a:p>
            <a:pPr algn="ctr"/>
            <a:r>
              <a:rPr lang="en-US" sz="2400" dirty="0" smtClean="0"/>
              <a:t>"</a:t>
            </a:r>
            <a:r>
              <a:rPr lang="en-US" sz="2400" dirty="0" smtClean="0"/>
              <a:t>He who has an ear let him hear what the </a:t>
            </a:r>
            <a:r>
              <a:rPr lang="en-US" sz="2400" i="1" dirty="0" smtClean="0"/>
              <a:t>Spirit</a:t>
            </a:r>
            <a:r>
              <a:rPr lang="en-US" sz="2400" dirty="0" smtClean="0"/>
              <a:t> says to the churches"</a:t>
            </a:r>
            <a:endParaRPr lang="en-NZ"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ug Words.jpg"/>
          <p:cNvPicPr>
            <a:picLocks noChangeAspect="1"/>
          </p:cNvPicPr>
          <p:nvPr/>
        </p:nvPicPr>
        <p:blipFill>
          <a:blip r:embed="rId2" cstate="print"/>
          <a:stretch>
            <a:fillRect/>
          </a:stretch>
        </p:blipFill>
        <p:spPr>
          <a:xfrm>
            <a:off x="5274177" y="0"/>
            <a:ext cx="3869823" cy="5143500"/>
          </a:xfrm>
          <a:prstGeom prst="rect">
            <a:avLst/>
          </a:prstGeom>
        </p:spPr>
      </p:pic>
      <p:sp>
        <p:nvSpPr>
          <p:cNvPr id="6" name="TextBox 5"/>
          <p:cNvSpPr txBox="1"/>
          <p:nvPr/>
        </p:nvSpPr>
        <p:spPr>
          <a:xfrm>
            <a:off x="-36512" y="1417588"/>
            <a:ext cx="5400600" cy="2308324"/>
          </a:xfrm>
          <a:prstGeom prst="rect">
            <a:avLst/>
          </a:prstGeom>
          <a:noFill/>
        </p:spPr>
        <p:txBody>
          <a:bodyPr wrap="square" rtlCol="0">
            <a:spAutoFit/>
          </a:bodyPr>
          <a:lstStyle/>
          <a:p>
            <a:pPr algn="ctr"/>
            <a:r>
              <a:rPr lang="en-US" sz="2400" dirty="0" smtClean="0"/>
              <a:t>Do we have the ability in the s</a:t>
            </a:r>
            <a:r>
              <a:rPr lang="en-US" sz="2400" dirty="0" smtClean="0"/>
              <a:t>pirit </a:t>
            </a:r>
            <a:r>
              <a:rPr lang="en-US" sz="2400" dirty="0" smtClean="0"/>
              <a:t>to "</a:t>
            </a:r>
            <a:r>
              <a:rPr lang="en-US" sz="2400" b="1" dirty="0" smtClean="0"/>
              <a:t>hear</a:t>
            </a:r>
            <a:r>
              <a:rPr lang="en-US" sz="2400" dirty="0" smtClean="0"/>
              <a:t>" the Word of God</a:t>
            </a:r>
            <a:r>
              <a:rPr lang="en-US" sz="2400" dirty="0" smtClean="0"/>
              <a:t>?</a:t>
            </a:r>
          </a:p>
          <a:p>
            <a:pPr algn="ctr"/>
            <a:endParaRPr lang="en-NZ" sz="2400" dirty="0" smtClean="0"/>
          </a:p>
          <a:p>
            <a:pPr algn="ctr"/>
            <a:r>
              <a:rPr lang="en-US" sz="2400" dirty="0" smtClean="0"/>
              <a:t>Do </a:t>
            </a:r>
            <a:r>
              <a:rPr lang="en-US" sz="2400" dirty="0" smtClean="0"/>
              <a:t>we have the ability in the spirit to "</a:t>
            </a:r>
            <a:r>
              <a:rPr lang="en-US" sz="2400" b="1" dirty="0" smtClean="0"/>
              <a:t>hear</a:t>
            </a:r>
            <a:r>
              <a:rPr lang="en-US" sz="2400" dirty="0" smtClean="0"/>
              <a:t>" the words taught by the Spirit that come from man?</a:t>
            </a:r>
            <a:endParaRPr lang="en-NZ"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ug Words.jpg"/>
          <p:cNvPicPr>
            <a:picLocks noChangeAspect="1"/>
          </p:cNvPicPr>
          <p:nvPr/>
        </p:nvPicPr>
        <p:blipFill>
          <a:blip r:embed="rId2" cstate="print"/>
          <a:stretch>
            <a:fillRect/>
          </a:stretch>
        </p:blipFill>
        <p:spPr>
          <a:xfrm>
            <a:off x="5274177" y="0"/>
            <a:ext cx="3869823" cy="5143500"/>
          </a:xfrm>
          <a:prstGeom prst="rect">
            <a:avLst/>
          </a:prstGeom>
        </p:spPr>
      </p:pic>
      <p:sp>
        <p:nvSpPr>
          <p:cNvPr id="6" name="TextBox 5"/>
          <p:cNvSpPr txBox="1"/>
          <p:nvPr/>
        </p:nvSpPr>
        <p:spPr>
          <a:xfrm>
            <a:off x="-36512" y="2310140"/>
            <a:ext cx="5400600" cy="523220"/>
          </a:xfrm>
          <a:prstGeom prst="rect">
            <a:avLst/>
          </a:prstGeom>
          <a:noFill/>
        </p:spPr>
        <p:txBody>
          <a:bodyPr wrap="square" rtlCol="0">
            <a:spAutoFit/>
          </a:bodyPr>
          <a:lstStyle/>
          <a:p>
            <a:pPr algn="ctr"/>
            <a:r>
              <a:rPr lang="en-US" sz="2800" b="1" dirty="0" smtClean="0"/>
              <a:t>John </a:t>
            </a:r>
            <a:r>
              <a:rPr lang="en-US" sz="2800" b="1" dirty="0" smtClean="0"/>
              <a:t>6:53-64</a:t>
            </a:r>
            <a:endParaRPr lang="en-NZ"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ug Words.jpg"/>
          <p:cNvPicPr>
            <a:picLocks noChangeAspect="1"/>
          </p:cNvPicPr>
          <p:nvPr/>
        </p:nvPicPr>
        <p:blipFill>
          <a:blip r:embed="rId2" cstate="print"/>
          <a:stretch>
            <a:fillRect/>
          </a:stretch>
        </p:blipFill>
        <p:spPr>
          <a:xfrm>
            <a:off x="5274177" y="0"/>
            <a:ext cx="3869823" cy="5143500"/>
          </a:xfrm>
          <a:prstGeom prst="rect">
            <a:avLst/>
          </a:prstGeom>
        </p:spPr>
      </p:pic>
      <p:sp>
        <p:nvSpPr>
          <p:cNvPr id="6" name="TextBox 5"/>
          <p:cNvSpPr txBox="1"/>
          <p:nvPr/>
        </p:nvSpPr>
        <p:spPr>
          <a:xfrm>
            <a:off x="35496" y="2310140"/>
            <a:ext cx="5184576" cy="523220"/>
          </a:xfrm>
          <a:prstGeom prst="rect">
            <a:avLst/>
          </a:prstGeom>
          <a:noFill/>
        </p:spPr>
        <p:txBody>
          <a:bodyPr wrap="square" rtlCol="0">
            <a:spAutoFit/>
          </a:bodyPr>
          <a:lstStyle/>
          <a:p>
            <a:pPr algn="ctr"/>
            <a:r>
              <a:rPr lang="en-US" sz="2800" b="1" dirty="0" smtClean="0"/>
              <a:t>Hebrews 5:11-14</a:t>
            </a:r>
            <a:endParaRPr lang="en-NZ"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ug Words.jpg"/>
          <p:cNvPicPr>
            <a:picLocks noChangeAspect="1"/>
          </p:cNvPicPr>
          <p:nvPr/>
        </p:nvPicPr>
        <p:blipFill>
          <a:blip r:embed="rId2" cstate="print"/>
          <a:stretch>
            <a:fillRect/>
          </a:stretch>
        </p:blipFill>
        <p:spPr>
          <a:xfrm>
            <a:off x="5274177" y="0"/>
            <a:ext cx="3869823" cy="5143500"/>
          </a:xfrm>
          <a:prstGeom prst="rect">
            <a:avLst/>
          </a:prstGeom>
        </p:spPr>
      </p:pic>
      <p:sp>
        <p:nvSpPr>
          <p:cNvPr id="6" name="TextBox 5"/>
          <p:cNvSpPr txBox="1"/>
          <p:nvPr/>
        </p:nvSpPr>
        <p:spPr>
          <a:xfrm>
            <a:off x="251520" y="1417588"/>
            <a:ext cx="4752528" cy="2308324"/>
          </a:xfrm>
          <a:prstGeom prst="rect">
            <a:avLst/>
          </a:prstGeom>
          <a:noFill/>
        </p:spPr>
        <p:txBody>
          <a:bodyPr wrap="square" rtlCol="0">
            <a:spAutoFit/>
          </a:bodyPr>
          <a:lstStyle/>
          <a:p>
            <a:pPr algn="ctr"/>
            <a:r>
              <a:rPr lang="en-NZ" sz="4800" b="1" dirty="0" smtClean="0"/>
              <a:t>Transformed by The Word, not any word!</a:t>
            </a:r>
            <a:endParaRPr lang="en-NZ" sz="48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ug Words.jpg"/>
          <p:cNvPicPr>
            <a:picLocks noChangeAspect="1"/>
          </p:cNvPicPr>
          <p:nvPr/>
        </p:nvPicPr>
        <p:blipFill>
          <a:blip r:embed="rId2" cstate="print"/>
          <a:stretch>
            <a:fillRect/>
          </a:stretch>
        </p:blipFill>
        <p:spPr>
          <a:xfrm>
            <a:off x="5274177" y="0"/>
            <a:ext cx="3869823" cy="5143500"/>
          </a:xfrm>
          <a:prstGeom prst="rect">
            <a:avLst/>
          </a:prstGeom>
        </p:spPr>
      </p:pic>
      <p:sp>
        <p:nvSpPr>
          <p:cNvPr id="6" name="TextBox 5"/>
          <p:cNvSpPr txBox="1"/>
          <p:nvPr/>
        </p:nvSpPr>
        <p:spPr>
          <a:xfrm>
            <a:off x="107504" y="2310140"/>
            <a:ext cx="5040560" cy="523220"/>
          </a:xfrm>
          <a:prstGeom prst="rect">
            <a:avLst/>
          </a:prstGeom>
          <a:noFill/>
        </p:spPr>
        <p:txBody>
          <a:bodyPr wrap="square" rtlCol="0">
            <a:spAutoFit/>
          </a:bodyPr>
          <a:lstStyle/>
          <a:p>
            <a:pPr algn="ctr"/>
            <a:r>
              <a:rPr lang="en-US" sz="2800" b="1" dirty="0" smtClean="0"/>
              <a:t>Mark 4:1-25, 33-34</a:t>
            </a:r>
            <a:endParaRPr lang="en-NZ"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ug Words.jpg"/>
          <p:cNvPicPr>
            <a:picLocks noChangeAspect="1"/>
          </p:cNvPicPr>
          <p:nvPr/>
        </p:nvPicPr>
        <p:blipFill>
          <a:blip r:embed="rId2" cstate="print"/>
          <a:stretch>
            <a:fillRect/>
          </a:stretch>
        </p:blipFill>
        <p:spPr>
          <a:xfrm>
            <a:off x="5274177" y="0"/>
            <a:ext cx="3869823" cy="5143500"/>
          </a:xfrm>
          <a:prstGeom prst="rect">
            <a:avLst/>
          </a:prstGeom>
        </p:spPr>
      </p:pic>
      <p:sp>
        <p:nvSpPr>
          <p:cNvPr id="6" name="TextBox 5"/>
          <p:cNvSpPr txBox="1"/>
          <p:nvPr/>
        </p:nvSpPr>
        <p:spPr>
          <a:xfrm>
            <a:off x="35496" y="2310140"/>
            <a:ext cx="5184576" cy="523220"/>
          </a:xfrm>
          <a:prstGeom prst="rect">
            <a:avLst/>
          </a:prstGeom>
          <a:noFill/>
        </p:spPr>
        <p:txBody>
          <a:bodyPr wrap="square" rtlCol="0">
            <a:spAutoFit/>
          </a:bodyPr>
          <a:lstStyle/>
          <a:p>
            <a:pPr algn="ctr"/>
            <a:r>
              <a:rPr lang="en-US" sz="2800" b="1" dirty="0" smtClean="0"/>
              <a:t>Mark 8:14-21 - LINKED with 6:52</a:t>
            </a:r>
            <a:endParaRPr lang="en-NZ"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ug Words.jpg"/>
          <p:cNvPicPr>
            <a:picLocks noChangeAspect="1"/>
          </p:cNvPicPr>
          <p:nvPr/>
        </p:nvPicPr>
        <p:blipFill>
          <a:blip r:embed="rId2" cstate="print"/>
          <a:stretch>
            <a:fillRect/>
          </a:stretch>
        </p:blipFill>
        <p:spPr>
          <a:xfrm>
            <a:off x="5274177" y="0"/>
            <a:ext cx="3869823" cy="5143500"/>
          </a:xfrm>
          <a:prstGeom prst="rect">
            <a:avLst/>
          </a:prstGeom>
        </p:spPr>
      </p:pic>
      <p:sp>
        <p:nvSpPr>
          <p:cNvPr id="6" name="TextBox 5"/>
          <p:cNvSpPr txBox="1"/>
          <p:nvPr/>
        </p:nvSpPr>
        <p:spPr>
          <a:xfrm>
            <a:off x="107504" y="1602254"/>
            <a:ext cx="5040560" cy="1938992"/>
          </a:xfrm>
          <a:prstGeom prst="rect">
            <a:avLst/>
          </a:prstGeom>
          <a:noFill/>
        </p:spPr>
        <p:txBody>
          <a:bodyPr wrap="square" rtlCol="0">
            <a:spAutoFit/>
          </a:bodyPr>
          <a:lstStyle/>
          <a:p>
            <a:pPr algn="ctr"/>
            <a:r>
              <a:rPr lang="en-US" sz="2400" dirty="0" smtClean="0"/>
              <a:t>Are we able to hear what is being declared in the spirit here</a:t>
            </a:r>
            <a:r>
              <a:rPr lang="en-US" sz="2400" dirty="0" smtClean="0"/>
              <a:t>?</a:t>
            </a:r>
          </a:p>
          <a:p>
            <a:pPr algn="ctr"/>
            <a:endParaRPr lang="en-NZ" sz="2400" dirty="0" smtClean="0"/>
          </a:p>
          <a:p>
            <a:pPr algn="ctr"/>
            <a:r>
              <a:rPr lang="en-US" sz="2400" dirty="0" smtClean="0"/>
              <a:t>Can </a:t>
            </a:r>
            <a:r>
              <a:rPr lang="en-US" sz="2400" dirty="0" smtClean="0"/>
              <a:t>we hear the words of the Spirit that bring life?</a:t>
            </a:r>
            <a:endParaRPr lang="en-NZ"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ug Words.jpg"/>
          <p:cNvPicPr>
            <a:picLocks noChangeAspect="1"/>
          </p:cNvPicPr>
          <p:nvPr/>
        </p:nvPicPr>
        <p:blipFill>
          <a:blip r:embed="rId2" cstate="print"/>
          <a:stretch>
            <a:fillRect/>
          </a:stretch>
        </p:blipFill>
        <p:spPr>
          <a:xfrm>
            <a:off x="5274177" y="0"/>
            <a:ext cx="3869823" cy="5143500"/>
          </a:xfrm>
          <a:prstGeom prst="rect">
            <a:avLst/>
          </a:prstGeom>
        </p:spPr>
      </p:pic>
      <p:sp>
        <p:nvSpPr>
          <p:cNvPr id="6" name="TextBox 5"/>
          <p:cNvSpPr txBox="1"/>
          <p:nvPr/>
        </p:nvSpPr>
        <p:spPr>
          <a:xfrm>
            <a:off x="107504" y="863590"/>
            <a:ext cx="5040560" cy="3416320"/>
          </a:xfrm>
          <a:prstGeom prst="rect">
            <a:avLst/>
          </a:prstGeom>
          <a:noFill/>
        </p:spPr>
        <p:txBody>
          <a:bodyPr wrap="square" rtlCol="0">
            <a:spAutoFit/>
          </a:bodyPr>
          <a:lstStyle/>
          <a:p>
            <a:pPr algn="ctr"/>
            <a:r>
              <a:rPr lang="en-US" sz="2400" dirty="0" smtClean="0"/>
              <a:t>If we are unable to "HEAR" the word that is being taught here please don't assume that there is something wrong with this word or </a:t>
            </a:r>
            <a:r>
              <a:rPr lang="en-US" sz="2400" dirty="0" smtClean="0"/>
              <a:t>it’s not </a:t>
            </a:r>
            <a:r>
              <a:rPr lang="en-US" sz="2400" dirty="0" smtClean="0"/>
              <a:t>true. It may just mean you can't hear it yet in the Spirit and God is looking to see whether you are prepared to pursue Him for the revealed living reality of His word.</a:t>
            </a:r>
            <a:endParaRPr lang="en-NZ"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ug Words.jpg"/>
          <p:cNvPicPr>
            <a:picLocks noChangeAspect="1"/>
          </p:cNvPicPr>
          <p:nvPr/>
        </p:nvPicPr>
        <p:blipFill>
          <a:blip r:embed="rId2" cstate="print"/>
          <a:stretch>
            <a:fillRect/>
          </a:stretch>
        </p:blipFill>
        <p:spPr>
          <a:xfrm>
            <a:off x="5274177" y="0"/>
            <a:ext cx="3869823" cy="5143500"/>
          </a:xfrm>
          <a:prstGeom prst="rect">
            <a:avLst/>
          </a:prstGeom>
        </p:spPr>
      </p:pic>
      <p:sp>
        <p:nvSpPr>
          <p:cNvPr id="6" name="TextBox 5"/>
          <p:cNvSpPr txBox="1"/>
          <p:nvPr/>
        </p:nvSpPr>
        <p:spPr>
          <a:xfrm>
            <a:off x="-36512" y="802035"/>
            <a:ext cx="5256584" cy="3539430"/>
          </a:xfrm>
          <a:prstGeom prst="rect">
            <a:avLst/>
          </a:prstGeom>
          <a:noFill/>
        </p:spPr>
        <p:txBody>
          <a:bodyPr wrap="square" rtlCol="0">
            <a:spAutoFit/>
          </a:bodyPr>
          <a:lstStyle/>
          <a:p>
            <a:pPr algn="ctr"/>
            <a:r>
              <a:rPr lang="en-US" sz="2800" b="1" dirty="0" smtClean="0"/>
              <a:t>Luke 5:37-39 </a:t>
            </a:r>
            <a:endParaRPr lang="en-US" sz="2800" b="1" dirty="0" smtClean="0"/>
          </a:p>
          <a:p>
            <a:pPr algn="ctr"/>
            <a:r>
              <a:rPr lang="en-US" sz="2400" dirty="0" smtClean="0"/>
              <a:t>And </a:t>
            </a:r>
            <a:r>
              <a:rPr lang="en-US" sz="2400" dirty="0" smtClean="0"/>
              <a:t>no one puts new wine into old wineskins; otherwise the new wine will burst the skins and it will be spilled out, and the skins will be ruined. But new wine must be put into fresh wineskins. And no one, after drinking old wine wishes for new; for he says, ‘The old is good </a:t>
            </a:r>
            <a:r>
              <a:rPr lang="en-US" sz="2400" dirty="0" smtClean="0"/>
              <a:t>enough’.” </a:t>
            </a:r>
            <a:endParaRPr lang="en-NZ"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ug Words.jpg"/>
          <p:cNvPicPr>
            <a:picLocks noChangeAspect="1"/>
          </p:cNvPicPr>
          <p:nvPr/>
        </p:nvPicPr>
        <p:blipFill>
          <a:blip r:embed="rId2" cstate="print"/>
          <a:stretch>
            <a:fillRect/>
          </a:stretch>
        </p:blipFill>
        <p:spPr>
          <a:xfrm>
            <a:off x="5274177" y="0"/>
            <a:ext cx="3869823" cy="5143500"/>
          </a:xfrm>
          <a:prstGeom prst="rect">
            <a:avLst/>
          </a:prstGeom>
        </p:spPr>
      </p:pic>
      <p:sp>
        <p:nvSpPr>
          <p:cNvPr id="6" name="TextBox 5"/>
          <p:cNvSpPr txBox="1"/>
          <p:nvPr/>
        </p:nvSpPr>
        <p:spPr>
          <a:xfrm>
            <a:off x="251520" y="2310140"/>
            <a:ext cx="4752528" cy="523220"/>
          </a:xfrm>
          <a:prstGeom prst="rect">
            <a:avLst/>
          </a:prstGeom>
          <a:noFill/>
        </p:spPr>
        <p:txBody>
          <a:bodyPr wrap="square" rtlCol="0">
            <a:spAutoFit/>
          </a:bodyPr>
          <a:lstStyle/>
          <a:p>
            <a:pPr algn="ctr"/>
            <a:r>
              <a:rPr lang="en-US" sz="2800" b="1" dirty="0" smtClean="0"/>
              <a:t>Mark 6:34-44 </a:t>
            </a:r>
            <a:endParaRPr lang="en-NZ"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ug Words.jpg"/>
          <p:cNvPicPr>
            <a:picLocks noChangeAspect="1"/>
          </p:cNvPicPr>
          <p:nvPr/>
        </p:nvPicPr>
        <p:blipFill>
          <a:blip r:embed="rId2" cstate="print"/>
          <a:stretch>
            <a:fillRect/>
          </a:stretch>
        </p:blipFill>
        <p:spPr>
          <a:xfrm>
            <a:off x="5274177" y="0"/>
            <a:ext cx="3869823" cy="5143500"/>
          </a:xfrm>
          <a:prstGeom prst="rect">
            <a:avLst/>
          </a:prstGeom>
        </p:spPr>
      </p:pic>
      <p:sp>
        <p:nvSpPr>
          <p:cNvPr id="6" name="TextBox 5"/>
          <p:cNvSpPr txBox="1"/>
          <p:nvPr/>
        </p:nvSpPr>
        <p:spPr>
          <a:xfrm>
            <a:off x="251520" y="2310140"/>
            <a:ext cx="4752528" cy="523220"/>
          </a:xfrm>
          <a:prstGeom prst="rect">
            <a:avLst/>
          </a:prstGeom>
          <a:noFill/>
        </p:spPr>
        <p:txBody>
          <a:bodyPr wrap="square" rtlCol="0">
            <a:spAutoFit/>
          </a:bodyPr>
          <a:lstStyle/>
          <a:p>
            <a:pPr algn="ctr"/>
            <a:r>
              <a:rPr lang="en-US" sz="2800" b="1" dirty="0" smtClean="0"/>
              <a:t>Mark 8:11-21 </a:t>
            </a:r>
            <a:endParaRPr lang="en-NZ"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ug Words.jpg"/>
          <p:cNvPicPr>
            <a:picLocks noChangeAspect="1"/>
          </p:cNvPicPr>
          <p:nvPr/>
        </p:nvPicPr>
        <p:blipFill>
          <a:blip r:embed="rId2" cstate="print"/>
          <a:stretch>
            <a:fillRect/>
          </a:stretch>
        </p:blipFill>
        <p:spPr>
          <a:xfrm>
            <a:off x="5274177" y="0"/>
            <a:ext cx="3869823" cy="5143500"/>
          </a:xfrm>
          <a:prstGeom prst="rect">
            <a:avLst/>
          </a:prstGeom>
        </p:spPr>
      </p:pic>
      <p:sp>
        <p:nvSpPr>
          <p:cNvPr id="1025" name="Rectangle 1"/>
          <p:cNvSpPr>
            <a:spLocks noChangeArrowheads="1"/>
          </p:cNvSpPr>
          <p:nvPr/>
        </p:nvSpPr>
        <p:spPr bwMode="auto">
          <a:xfrm>
            <a:off x="179512" y="1602254"/>
            <a:ext cx="4896544"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28600" marR="0" lvl="0" indent="-228600" algn="ctr" defTabSz="914400" rtl="0" eaLnBrk="1" fontAlgn="base" latinLnBrk="0" hangingPunct="1">
              <a:lnSpc>
                <a:spcPct val="100000"/>
              </a:lnSpc>
              <a:spcBef>
                <a:spcPct val="0"/>
              </a:spcBef>
              <a:spcAft>
                <a:spcPct val="0"/>
              </a:spcAft>
              <a:buClrTx/>
              <a:buSzTx/>
              <a:buFontTx/>
              <a:buAutoNum type="arabicPeriod"/>
              <a:tabLst/>
            </a:pPr>
            <a:r>
              <a:rPr kumimoji="0" lang="en-US" sz="2400" i="0" u="none" strike="noStrike" cap="none" normalizeH="0" baseline="0" dirty="0" smtClean="0">
                <a:ln>
                  <a:noFill/>
                </a:ln>
                <a:solidFill>
                  <a:srgbClr val="000000"/>
                </a:solidFill>
                <a:effectLst/>
                <a:ea typeface="Arial Unicode MS" pitchFamily="34" charset="-128"/>
                <a:cs typeface="Arial Unicode MS" pitchFamily="34" charset="-128"/>
              </a:rPr>
              <a:t>Receive the Word of Christ by the power of revelation of the Spirit</a:t>
            </a:r>
            <a:endParaRPr lang="en-NZ" sz="2400" dirty="0" smtClean="0">
              <a:cs typeface="Arial" pitchFamily="34" charset="0"/>
            </a:endParaRPr>
          </a:p>
          <a:p>
            <a:pPr marL="228600" marR="0" lvl="0" indent="-228600" algn="ctr" defTabSz="914400" rtl="0" eaLnBrk="1" fontAlgn="base" latinLnBrk="0" hangingPunct="1">
              <a:lnSpc>
                <a:spcPct val="100000"/>
              </a:lnSpc>
              <a:spcBef>
                <a:spcPct val="0"/>
              </a:spcBef>
              <a:spcAft>
                <a:spcPct val="0"/>
              </a:spcAft>
              <a:buClrTx/>
              <a:buSzTx/>
              <a:buFontTx/>
              <a:buAutoNum type="arabicPeriod"/>
              <a:tabLst/>
            </a:pPr>
            <a:endParaRPr kumimoji="0" lang="en-NZ" sz="2400" i="0" u="none" strike="noStrike" cap="none" normalizeH="0" baseline="0" dirty="0" smtClean="0">
              <a:ln>
                <a:noFill/>
              </a:ln>
              <a:solidFill>
                <a:srgbClr val="000000"/>
              </a:solidFill>
              <a:effectLst/>
              <a:ea typeface="Arial Unicode MS" pitchFamily="34" charset="-128"/>
              <a:cs typeface="Arial" pitchFamily="34" charset="0"/>
            </a:endParaRPr>
          </a:p>
          <a:p>
            <a:pPr marL="228600" lvl="0" indent="-228600" algn="ctr" fontAlgn="base">
              <a:spcBef>
                <a:spcPct val="0"/>
              </a:spcBef>
              <a:spcAft>
                <a:spcPct val="0"/>
              </a:spcAft>
              <a:buFontTx/>
              <a:buAutoNum type="arabicPeriod"/>
            </a:pPr>
            <a:r>
              <a:rPr lang="en-US" sz="2400" dirty="0" smtClean="0">
                <a:solidFill>
                  <a:srgbClr val="000000"/>
                </a:solidFill>
                <a:ea typeface="Arial Unicode MS" pitchFamily="34" charset="-128"/>
                <a:cs typeface="Arial Unicode MS" pitchFamily="34" charset="-128"/>
              </a:rPr>
              <a:t>The purpose of the Word of Christ and who is it</a:t>
            </a:r>
            <a:endParaRPr kumimoji="0" lang="en-US" sz="2400" i="0" u="none" strike="noStrike" cap="none" normalizeH="0" baseline="0" dirty="0" smtClean="0">
              <a:ln>
                <a:noFill/>
              </a:ln>
              <a:solidFill>
                <a:srgbClr val="000000"/>
              </a:solidFill>
              <a:effectLst/>
              <a:ea typeface="Arial Unicode MS" pitchFamily="34" charset="-128"/>
              <a:cs typeface="Arial Unicode MS" pitchFamily="34"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ug Words.jpg"/>
          <p:cNvPicPr>
            <a:picLocks noChangeAspect="1"/>
          </p:cNvPicPr>
          <p:nvPr/>
        </p:nvPicPr>
        <p:blipFill>
          <a:blip r:embed="rId2" cstate="print"/>
          <a:stretch>
            <a:fillRect/>
          </a:stretch>
        </p:blipFill>
        <p:spPr>
          <a:xfrm>
            <a:off x="5274177" y="0"/>
            <a:ext cx="3869823" cy="5143500"/>
          </a:xfrm>
          <a:prstGeom prst="rect">
            <a:avLst/>
          </a:prstGeom>
        </p:spPr>
      </p:pic>
      <p:sp>
        <p:nvSpPr>
          <p:cNvPr id="6" name="TextBox 5"/>
          <p:cNvSpPr txBox="1"/>
          <p:nvPr/>
        </p:nvSpPr>
        <p:spPr>
          <a:xfrm>
            <a:off x="251520" y="2310140"/>
            <a:ext cx="4752528" cy="523220"/>
          </a:xfrm>
          <a:prstGeom prst="rect">
            <a:avLst/>
          </a:prstGeom>
          <a:noFill/>
        </p:spPr>
        <p:txBody>
          <a:bodyPr wrap="square" rtlCol="0">
            <a:spAutoFit/>
          </a:bodyPr>
          <a:lstStyle/>
          <a:p>
            <a:pPr algn="ctr"/>
            <a:r>
              <a:rPr lang="en-US" sz="2800" b="1" dirty="0"/>
              <a:t>1 Thessalonians 2:13-14</a:t>
            </a:r>
            <a:endParaRPr lang="en-NZ"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ug Words.jpg"/>
          <p:cNvPicPr>
            <a:picLocks noChangeAspect="1"/>
          </p:cNvPicPr>
          <p:nvPr/>
        </p:nvPicPr>
        <p:blipFill>
          <a:blip r:embed="rId2" cstate="print"/>
          <a:stretch>
            <a:fillRect/>
          </a:stretch>
        </p:blipFill>
        <p:spPr>
          <a:xfrm>
            <a:off x="5274177" y="0"/>
            <a:ext cx="3869823" cy="5143500"/>
          </a:xfrm>
          <a:prstGeom prst="rect">
            <a:avLst/>
          </a:prstGeom>
        </p:spPr>
      </p:pic>
      <p:sp>
        <p:nvSpPr>
          <p:cNvPr id="8" name="Rectangle 7"/>
          <p:cNvSpPr/>
          <p:nvPr/>
        </p:nvSpPr>
        <p:spPr>
          <a:xfrm>
            <a:off x="395536" y="2156252"/>
            <a:ext cx="4536504" cy="830997"/>
          </a:xfrm>
          <a:prstGeom prst="rect">
            <a:avLst/>
          </a:prstGeom>
        </p:spPr>
        <p:txBody>
          <a:bodyPr wrap="square">
            <a:spAutoFit/>
          </a:bodyPr>
          <a:lstStyle/>
          <a:p>
            <a:r>
              <a:rPr lang="en-US" sz="2400" dirty="0" smtClean="0"/>
              <a:t>Hearing is a way of being in God's kingdom. It's a mode of </a:t>
            </a:r>
            <a:r>
              <a:rPr lang="en-US" sz="2400" dirty="0" smtClean="0"/>
              <a:t>operation.</a:t>
            </a:r>
            <a:endParaRPr lang="en-NZ"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ug Words.jpg"/>
          <p:cNvPicPr>
            <a:picLocks noChangeAspect="1"/>
          </p:cNvPicPr>
          <p:nvPr/>
        </p:nvPicPr>
        <p:blipFill>
          <a:blip r:embed="rId2" cstate="print"/>
          <a:stretch>
            <a:fillRect/>
          </a:stretch>
        </p:blipFill>
        <p:spPr>
          <a:xfrm>
            <a:off x="5274177" y="0"/>
            <a:ext cx="3869823" cy="5143500"/>
          </a:xfrm>
          <a:prstGeom prst="rect">
            <a:avLst/>
          </a:prstGeom>
        </p:spPr>
      </p:pic>
      <p:sp>
        <p:nvSpPr>
          <p:cNvPr id="4" name="TextBox 3"/>
          <p:cNvSpPr txBox="1"/>
          <p:nvPr/>
        </p:nvSpPr>
        <p:spPr>
          <a:xfrm>
            <a:off x="611560" y="1232922"/>
            <a:ext cx="4032448" cy="2677656"/>
          </a:xfrm>
          <a:prstGeom prst="rect">
            <a:avLst/>
          </a:prstGeom>
          <a:noFill/>
        </p:spPr>
        <p:txBody>
          <a:bodyPr wrap="square" rtlCol="0">
            <a:spAutoFit/>
          </a:bodyPr>
          <a:lstStyle/>
          <a:p>
            <a:r>
              <a:rPr lang="en-US" sz="2800" b="1" dirty="0" smtClean="0"/>
              <a:t>- Receive</a:t>
            </a:r>
            <a:r>
              <a:rPr lang="en-US" sz="2800" dirty="0" smtClean="0"/>
              <a:t> </a:t>
            </a:r>
            <a:endParaRPr lang="en-US" sz="2800" dirty="0"/>
          </a:p>
          <a:p>
            <a:r>
              <a:rPr lang="en-US" sz="2800" b="1" dirty="0" smtClean="0"/>
              <a:t>- the </a:t>
            </a:r>
            <a:r>
              <a:rPr lang="en-US" sz="2800" b="1" dirty="0"/>
              <a:t>Word of God </a:t>
            </a:r>
            <a:endParaRPr lang="en-US" sz="2800" b="1" dirty="0" smtClean="0"/>
          </a:p>
          <a:p>
            <a:r>
              <a:rPr lang="en-US" sz="2800" b="1" dirty="0" smtClean="0">
                <a:solidFill>
                  <a:srgbClr val="FF0000"/>
                </a:solidFill>
              </a:rPr>
              <a:t>3: Hear</a:t>
            </a:r>
            <a:endParaRPr lang="en-US" sz="2800" b="1" dirty="0" smtClean="0">
              <a:solidFill>
                <a:srgbClr val="FF0000"/>
              </a:solidFill>
            </a:endParaRPr>
          </a:p>
          <a:p>
            <a:r>
              <a:rPr lang="en-US" sz="2800" b="1" dirty="0" smtClean="0"/>
              <a:t>- Accepted </a:t>
            </a:r>
          </a:p>
          <a:p>
            <a:r>
              <a:rPr lang="en-US" sz="2800" b="1" dirty="0" smtClean="0"/>
              <a:t>- Performs </a:t>
            </a:r>
            <a:r>
              <a:rPr lang="en-US" sz="2800" b="1" dirty="0"/>
              <a:t>its work in you </a:t>
            </a:r>
            <a:endParaRPr lang="en-US" sz="2800" b="1" dirty="0" smtClean="0"/>
          </a:p>
          <a:p>
            <a:r>
              <a:rPr lang="en-US" sz="2800" b="1" dirty="0" smtClean="0"/>
              <a:t>- Believe</a:t>
            </a:r>
            <a:endParaRPr lang="en-NZ" sz="28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ug Words.jpg"/>
          <p:cNvPicPr>
            <a:picLocks noChangeAspect="1"/>
          </p:cNvPicPr>
          <p:nvPr/>
        </p:nvPicPr>
        <p:blipFill>
          <a:blip r:embed="rId2" cstate="print"/>
          <a:stretch>
            <a:fillRect/>
          </a:stretch>
        </p:blipFill>
        <p:spPr>
          <a:xfrm>
            <a:off x="5274177" y="0"/>
            <a:ext cx="3869823" cy="5143500"/>
          </a:xfrm>
          <a:prstGeom prst="rect">
            <a:avLst/>
          </a:prstGeom>
        </p:spPr>
      </p:pic>
      <p:sp>
        <p:nvSpPr>
          <p:cNvPr id="6" name="TextBox 5"/>
          <p:cNvSpPr txBox="1"/>
          <p:nvPr/>
        </p:nvSpPr>
        <p:spPr>
          <a:xfrm>
            <a:off x="35496" y="1940808"/>
            <a:ext cx="5184576" cy="1261884"/>
          </a:xfrm>
          <a:prstGeom prst="rect">
            <a:avLst/>
          </a:prstGeom>
          <a:noFill/>
        </p:spPr>
        <p:txBody>
          <a:bodyPr wrap="square" rtlCol="0">
            <a:spAutoFit/>
          </a:bodyPr>
          <a:lstStyle/>
          <a:p>
            <a:pPr algn="ctr"/>
            <a:r>
              <a:rPr lang="en-US" sz="2800" b="1" dirty="0" smtClean="0"/>
              <a:t>James 1:19 </a:t>
            </a:r>
            <a:endParaRPr lang="en-US" sz="2800" b="1" dirty="0" smtClean="0"/>
          </a:p>
          <a:p>
            <a:pPr algn="ctr"/>
            <a:r>
              <a:rPr lang="en-US" sz="2400" dirty="0" smtClean="0"/>
              <a:t>"</a:t>
            </a:r>
            <a:r>
              <a:rPr lang="en-US" sz="2400" dirty="0" smtClean="0"/>
              <a:t>But everyone must be quick to hear, slow to speak and slow to anger"</a:t>
            </a:r>
            <a:endParaRPr lang="en-NZ"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TotalTime>
  <Words>444</Words>
  <Application>Microsoft Office PowerPoint</Application>
  <PresentationFormat>On-screen Show (16:9)</PresentationFormat>
  <Paragraphs>41</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Rochelle Goring</dc:creator>
  <cp:lastModifiedBy>Rochelle Goring</cp:lastModifiedBy>
  <cp:revision>27</cp:revision>
  <dcterms:created xsi:type="dcterms:W3CDTF">2016-04-06T22:26:18Z</dcterms:created>
  <dcterms:modified xsi:type="dcterms:W3CDTF">2016-04-21T01:08:44Z</dcterms:modified>
</cp:coreProperties>
</file>