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321" r:id="rId4"/>
    <p:sldId id="306" r:id="rId5"/>
    <p:sldId id="305" r:id="rId6"/>
    <p:sldId id="308" r:id="rId7"/>
    <p:sldId id="309" r:id="rId8"/>
    <p:sldId id="317" r:id="rId9"/>
    <p:sldId id="315" r:id="rId10"/>
    <p:sldId id="322" r:id="rId11"/>
    <p:sldId id="282" r:id="rId12"/>
    <p:sldId id="262" r:id="rId13"/>
    <p:sldId id="299" r:id="rId14"/>
    <p:sldId id="313" r:id="rId15"/>
    <p:sldId id="293" r:id="rId16"/>
    <p:sldId id="294" r:id="rId17"/>
    <p:sldId id="295" r:id="rId18"/>
    <p:sldId id="300" r:id="rId19"/>
    <p:sldId id="318" r:id="rId20"/>
    <p:sldId id="302" r:id="rId21"/>
    <p:sldId id="298" r:id="rId22"/>
    <p:sldId id="319" r:id="rId23"/>
    <p:sldId id="320" r:id="rId24"/>
    <p:sldId id="310" r:id="rId25"/>
    <p:sldId id="296" r:id="rId26"/>
    <p:sldId id="303" r:id="rId27"/>
    <p:sldId id="290" r:id="rId28"/>
    <p:sldId id="312" r:id="rId29"/>
    <p:sldId id="281" r:id="rId30"/>
  </p:sldIdLst>
  <p:sldSz cx="12192000" cy="6858000"/>
  <p:notesSz cx="6807200" cy="9939338"/>
  <p:embeddedFontLst>
    <p:embeddedFont>
      <p:font typeface="Dock 51" panose="020B0604020202020204" charset="0"/>
      <p:regular r:id="rId31"/>
    </p:embeddedFont>
    <p:embeddedFont>
      <p:font typeface="Calibri" panose="020F0502020204030204" pitchFamily="34" charset="0"/>
      <p:regular r:id="rId32"/>
      <p:bold r:id="rId33"/>
      <p:italic r:id="rId34"/>
      <p:boldItalic r:id="rId35"/>
    </p:embeddedFont>
    <p:embeddedFont>
      <p:font typeface="Myriad Pro" panose="020B0503030403020204" pitchFamily="34" charset="0"/>
      <p:regular r:id="rId36"/>
      <p:bold r:id="rId37"/>
      <p:italic r:id="rId38"/>
      <p:boldItalic r:id="rId39"/>
    </p:embeddedFont>
    <p:embeddedFont>
      <p:font typeface="Calibri Light" panose="020F0302020204030204" pitchFamily="34"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64091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360419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17062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369736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10380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248657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31445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380711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133711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132636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2A00C9-D714-4DDC-9D06-9C6485523B3C}" type="datetimeFigureOut">
              <a:rPr lang="en-NZ" smtClean="0"/>
              <a:pPr/>
              <a:t>20/11/2018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B64313A-FE38-4FCC-8295-BB90D2D27AFE}" type="slidenum">
              <a:rPr lang="en-NZ" smtClean="0"/>
              <a:pPr/>
              <a:t>‹#›</a:t>
            </a:fld>
            <a:endParaRPr lang="en-NZ"/>
          </a:p>
        </p:txBody>
      </p:sp>
    </p:spTree>
    <p:extLst>
      <p:ext uri="{BB962C8B-B14F-4D97-AF65-F5344CB8AC3E}">
        <p14:creationId xmlns:p14="http://schemas.microsoft.com/office/powerpoint/2010/main" val="78358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A00C9-D714-4DDC-9D06-9C6485523B3C}" type="datetimeFigureOut">
              <a:rPr lang="en-NZ" smtClean="0"/>
              <a:pPr/>
              <a:t>20/11/2018</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4313A-FE38-4FCC-8295-BB90D2D27AFE}" type="slidenum">
              <a:rPr lang="en-NZ" smtClean="0"/>
              <a:pPr/>
              <a:t>‹#›</a:t>
            </a:fld>
            <a:endParaRPr lang="en-NZ"/>
          </a:p>
        </p:txBody>
      </p:sp>
    </p:spTree>
    <p:extLst>
      <p:ext uri="{BB962C8B-B14F-4D97-AF65-F5344CB8AC3E}">
        <p14:creationId xmlns:p14="http://schemas.microsoft.com/office/powerpoint/2010/main" val="990355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75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9882" y="1094618"/>
            <a:ext cx="8668871" cy="2062103"/>
          </a:xfrm>
          <a:prstGeom prst="rect">
            <a:avLst/>
          </a:prstGeom>
        </p:spPr>
        <p:txBody>
          <a:bodyPr wrap="square">
            <a:spAutoFit/>
          </a:bodyPr>
          <a:lstStyle/>
          <a:p>
            <a:r>
              <a:rPr lang="en-NZ" sz="3200" b="1" dirty="0" smtClean="0">
                <a:solidFill>
                  <a:schemeClr val="bg1"/>
                </a:solidFill>
              </a:rPr>
              <a:t>Hebrews 1:3</a:t>
            </a:r>
          </a:p>
          <a:p>
            <a:r>
              <a:rPr lang="en-NZ" sz="2400" dirty="0" smtClean="0">
                <a:solidFill>
                  <a:schemeClr val="bg1"/>
                </a:solidFill>
              </a:rPr>
              <a:t>And </a:t>
            </a:r>
            <a:r>
              <a:rPr lang="en-NZ" sz="2400" dirty="0" smtClean="0">
                <a:solidFill>
                  <a:srgbClr val="FFFF00"/>
                </a:solidFill>
              </a:rPr>
              <a:t>He is the radiance of His glory and the exact </a:t>
            </a:r>
            <a:r>
              <a:rPr lang="en-NZ" sz="2400" b="1" dirty="0" smtClean="0">
                <a:solidFill>
                  <a:srgbClr val="FFFF00"/>
                </a:solidFill>
              </a:rPr>
              <a:t>representation</a:t>
            </a:r>
            <a:r>
              <a:rPr lang="en-NZ" sz="2400" dirty="0" smtClean="0">
                <a:solidFill>
                  <a:srgbClr val="FFFF00"/>
                </a:solidFill>
              </a:rPr>
              <a:t> of His nature</a:t>
            </a:r>
            <a:r>
              <a:rPr lang="en-NZ" sz="2400" dirty="0" smtClean="0">
                <a:solidFill>
                  <a:schemeClr val="bg1"/>
                </a:solidFill>
              </a:rPr>
              <a:t>, and upholds all things by the word of His power. When He had made purification of sins, He sat down at the right hand of the Majesty on high,</a:t>
            </a:r>
            <a:endParaRPr lang="en-NZ" sz="2400" dirty="0">
              <a:solidFill>
                <a:schemeClr val="bg1"/>
              </a:solidFill>
            </a:endParaRPr>
          </a:p>
        </p:txBody>
      </p:sp>
      <p:sp>
        <p:nvSpPr>
          <p:cNvPr id="3" name="Rectangle 2"/>
          <p:cNvSpPr/>
          <p:nvPr/>
        </p:nvSpPr>
        <p:spPr>
          <a:xfrm>
            <a:off x="1255058" y="3729334"/>
            <a:ext cx="8175811" cy="1692771"/>
          </a:xfrm>
          <a:prstGeom prst="rect">
            <a:avLst/>
          </a:prstGeom>
        </p:spPr>
        <p:txBody>
          <a:bodyPr wrap="square">
            <a:spAutoFit/>
          </a:bodyPr>
          <a:lstStyle/>
          <a:p>
            <a:r>
              <a:rPr lang="en-NZ" sz="3200" b="1" dirty="0" smtClean="0">
                <a:solidFill>
                  <a:schemeClr val="bg1"/>
                </a:solidFill>
              </a:rPr>
              <a:t>John 1:14</a:t>
            </a:r>
          </a:p>
          <a:p>
            <a:r>
              <a:rPr lang="en-NZ" sz="2400" dirty="0" smtClean="0">
                <a:solidFill>
                  <a:schemeClr val="bg1"/>
                </a:solidFill>
              </a:rPr>
              <a:t>[ </a:t>
            </a:r>
            <a:r>
              <a:rPr lang="en-NZ" sz="2400" i="1" dirty="0" smtClean="0">
                <a:solidFill>
                  <a:schemeClr val="bg1"/>
                </a:solidFill>
              </a:rPr>
              <a:t>The Word Made Flesh</a:t>
            </a:r>
            <a:r>
              <a:rPr lang="en-NZ" sz="2400" dirty="0" smtClean="0">
                <a:solidFill>
                  <a:schemeClr val="bg1"/>
                </a:solidFill>
              </a:rPr>
              <a:t> ] </a:t>
            </a:r>
            <a:r>
              <a:rPr lang="en-NZ" sz="2400" b="1" dirty="0" smtClean="0">
                <a:solidFill>
                  <a:schemeClr val="bg1"/>
                </a:solidFill>
              </a:rPr>
              <a:t>And</a:t>
            </a:r>
            <a:r>
              <a:rPr lang="en-NZ" sz="2400" dirty="0" smtClean="0">
                <a:solidFill>
                  <a:schemeClr val="bg1"/>
                </a:solidFill>
              </a:rPr>
              <a:t> the Word became flesh, </a:t>
            </a:r>
            <a:r>
              <a:rPr lang="en-NZ" sz="2400" b="1" dirty="0" smtClean="0">
                <a:solidFill>
                  <a:schemeClr val="bg1"/>
                </a:solidFill>
              </a:rPr>
              <a:t>and</a:t>
            </a:r>
            <a:r>
              <a:rPr lang="en-NZ" sz="2400" dirty="0" smtClean="0">
                <a:solidFill>
                  <a:schemeClr val="bg1"/>
                </a:solidFill>
              </a:rPr>
              <a:t> dwelt among us, </a:t>
            </a:r>
            <a:r>
              <a:rPr lang="en-NZ" sz="2400" b="1" dirty="0" smtClean="0">
                <a:solidFill>
                  <a:schemeClr val="bg1"/>
                </a:solidFill>
              </a:rPr>
              <a:t>and</a:t>
            </a:r>
            <a:r>
              <a:rPr lang="en-NZ" sz="2400" dirty="0" smtClean="0">
                <a:solidFill>
                  <a:schemeClr val="bg1"/>
                </a:solidFill>
              </a:rPr>
              <a:t> we saw His glory, glory as </a:t>
            </a:r>
            <a:r>
              <a:rPr lang="en-NZ" sz="2400" b="1" dirty="0" smtClean="0">
                <a:solidFill>
                  <a:schemeClr val="bg1"/>
                </a:solidFill>
              </a:rPr>
              <a:t>of </a:t>
            </a:r>
            <a:r>
              <a:rPr lang="en-NZ" sz="2400" dirty="0" smtClean="0">
                <a:solidFill>
                  <a:schemeClr val="bg1"/>
                </a:solidFill>
              </a:rPr>
              <a:t>the only begotten from the Father, </a:t>
            </a:r>
            <a:r>
              <a:rPr lang="en-NZ" sz="2400" b="1" dirty="0" smtClean="0">
                <a:solidFill>
                  <a:schemeClr val="bg1"/>
                </a:solidFill>
              </a:rPr>
              <a:t>full</a:t>
            </a:r>
            <a:r>
              <a:rPr lang="en-NZ" sz="2400" dirty="0" smtClean="0">
                <a:solidFill>
                  <a:schemeClr val="bg1"/>
                </a:solidFill>
              </a:rPr>
              <a:t> </a:t>
            </a:r>
            <a:r>
              <a:rPr lang="en-NZ" sz="2400" b="1" dirty="0" smtClean="0">
                <a:solidFill>
                  <a:schemeClr val="bg1"/>
                </a:solidFill>
              </a:rPr>
              <a:t>of</a:t>
            </a:r>
            <a:r>
              <a:rPr lang="en-NZ" sz="2400" dirty="0" smtClean="0">
                <a:solidFill>
                  <a:schemeClr val="bg1"/>
                </a:solidFill>
              </a:rPr>
              <a:t> </a:t>
            </a:r>
            <a:r>
              <a:rPr lang="en-NZ" sz="2400" b="1" dirty="0" smtClean="0">
                <a:solidFill>
                  <a:schemeClr val="bg1"/>
                </a:solidFill>
              </a:rPr>
              <a:t>grace</a:t>
            </a:r>
            <a:r>
              <a:rPr lang="en-NZ" sz="2400" dirty="0" smtClean="0">
                <a:solidFill>
                  <a:schemeClr val="bg1"/>
                </a:solidFill>
              </a:rPr>
              <a:t> </a:t>
            </a:r>
            <a:r>
              <a:rPr lang="en-NZ" sz="2400" b="1" dirty="0" smtClean="0">
                <a:solidFill>
                  <a:schemeClr val="bg1"/>
                </a:solidFill>
              </a:rPr>
              <a:t>and truth</a:t>
            </a:r>
            <a:r>
              <a:rPr lang="en-NZ" sz="2400" dirty="0" smtClean="0">
                <a:solidFill>
                  <a:schemeClr val="bg1"/>
                </a:solidFill>
              </a:rPr>
              <a:t>.</a:t>
            </a:r>
            <a:endParaRPr lang="en-NZ" sz="2400" dirty="0">
              <a:solidFill>
                <a:schemeClr val="bg1"/>
              </a:solidFill>
            </a:endParaRPr>
          </a:p>
        </p:txBody>
      </p:sp>
    </p:spTree>
    <p:extLst>
      <p:ext uri="{BB962C8B-B14F-4D97-AF65-F5344CB8AC3E}">
        <p14:creationId xmlns:p14="http://schemas.microsoft.com/office/powerpoint/2010/main" val="3171395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4068" y="1656273"/>
            <a:ext cx="8785413" cy="3170099"/>
          </a:xfrm>
          <a:prstGeom prst="rect">
            <a:avLst/>
          </a:prstGeom>
        </p:spPr>
        <p:txBody>
          <a:bodyPr wrap="square">
            <a:spAutoFit/>
          </a:bodyPr>
          <a:lstStyle/>
          <a:p>
            <a:r>
              <a:rPr lang="en-NZ" sz="3200" b="1" dirty="0" smtClean="0">
                <a:solidFill>
                  <a:schemeClr val="bg1"/>
                </a:solidFill>
              </a:rPr>
              <a:t>Exodus 33: 6-7</a:t>
            </a:r>
          </a:p>
          <a:p>
            <a:r>
              <a:rPr lang="en-NZ" sz="2400" dirty="0" smtClean="0">
                <a:solidFill>
                  <a:schemeClr val="bg1"/>
                </a:solidFill>
              </a:rPr>
              <a:t>Then the </a:t>
            </a:r>
            <a:r>
              <a:rPr lang="en-NZ" sz="2400" cap="small" dirty="0" smtClean="0">
                <a:solidFill>
                  <a:schemeClr val="bg1"/>
                </a:solidFill>
              </a:rPr>
              <a:t>Lord</a:t>
            </a:r>
            <a:r>
              <a:rPr lang="en-NZ" sz="2400" dirty="0" smtClean="0">
                <a:solidFill>
                  <a:schemeClr val="bg1"/>
                </a:solidFill>
              </a:rPr>
              <a:t> passed by in front of him and proclaimed, </a:t>
            </a:r>
            <a:r>
              <a:rPr lang="en-NZ" sz="2400" dirty="0" smtClean="0">
                <a:solidFill>
                  <a:srgbClr val="FFFF00"/>
                </a:solidFill>
              </a:rPr>
              <a:t>“The </a:t>
            </a:r>
            <a:r>
              <a:rPr lang="en-NZ" sz="2400" cap="small" dirty="0" smtClean="0">
                <a:solidFill>
                  <a:srgbClr val="FFFF00"/>
                </a:solidFill>
              </a:rPr>
              <a:t>Lord</a:t>
            </a:r>
            <a:r>
              <a:rPr lang="en-NZ" sz="2400" dirty="0" smtClean="0">
                <a:solidFill>
                  <a:srgbClr val="FFFF00"/>
                </a:solidFill>
              </a:rPr>
              <a:t>, the </a:t>
            </a:r>
            <a:r>
              <a:rPr lang="en-NZ" sz="2400" cap="small" dirty="0" smtClean="0">
                <a:solidFill>
                  <a:srgbClr val="FFFF00"/>
                </a:solidFill>
              </a:rPr>
              <a:t>Lord</a:t>
            </a:r>
            <a:r>
              <a:rPr lang="en-NZ" sz="2400" dirty="0" smtClean="0">
                <a:solidFill>
                  <a:srgbClr val="FFFF00"/>
                </a:solidFill>
              </a:rPr>
              <a:t> God, compassionate and gracious, slow to anger, and abounding in </a:t>
            </a:r>
            <a:r>
              <a:rPr lang="en-NZ" sz="2400" dirty="0" err="1" smtClean="0">
                <a:solidFill>
                  <a:srgbClr val="FFFF00"/>
                </a:solidFill>
              </a:rPr>
              <a:t>lovingkindness</a:t>
            </a:r>
            <a:r>
              <a:rPr lang="en-NZ" sz="2400" dirty="0" smtClean="0">
                <a:solidFill>
                  <a:srgbClr val="FFFF00"/>
                </a:solidFill>
              </a:rPr>
              <a:t> and truth; </a:t>
            </a:r>
            <a:r>
              <a:rPr lang="en-NZ" sz="2400" b="1" baseline="30000" dirty="0" smtClean="0">
                <a:solidFill>
                  <a:srgbClr val="FFFF00"/>
                </a:solidFill>
              </a:rPr>
              <a:t>7 </a:t>
            </a:r>
            <a:r>
              <a:rPr lang="en-NZ" sz="2400" dirty="0" smtClean="0">
                <a:solidFill>
                  <a:srgbClr val="FFFF00"/>
                </a:solidFill>
              </a:rPr>
              <a:t>who keeps </a:t>
            </a:r>
            <a:r>
              <a:rPr lang="en-NZ" sz="2400" dirty="0" err="1" smtClean="0">
                <a:solidFill>
                  <a:srgbClr val="FFFF00"/>
                </a:solidFill>
              </a:rPr>
              <a:t>lovingkindness</a:t>
            </a:r>
            <a:r>
              <a:rPr lang="en-NZ" sz="2400" dirty="0" smtClean="0">
                <a:solidFill>
                  <a:srgbClr val="FFFF00"/>
                </a:solidFill>
              </a:rPr>
              <a:t> for thousands, who forgives iniquity, transgression and sin; yet He will by no means leave </a:t>
            </a:r>
            <a:r>
              <a:rPr lang="en-NZ" sz="2400" i="1" dirty="0" smtClean="0">
                <a:solidFill>
                  <a:srgbClr val="FFFF00"/>
                </a:solidFill>
              </a:rPr>
              <a:t>the guilty</a:t>
            </a:r>
            <a:r>
              <a:rPr lang="en-NZ" sz="2400" dirty="0" smtClean="0">
                <a:solidFill>
                  <a:srgbClr val="FFFF00"/>
                </a:solidFill>
              </a:rPr>
              <a:t> unpunished</a:t>
            </a:r>
            <a:r>
              <a:rPr lang="en-NZ" sz="2400" dirty="0" smtClean="0">
                <a:solidFill>
                  <a:schemeClr val="bg1"/>
                </a:solidFill>
              </a:rPr>
              <a:t>, visiting the iniquity of fathers on the children and on the grandchildren to the third and fourth generations.”</a:t>
            </a:r>
            <a:endParaRPr lang="en-NZ" sz="2400" dirty="0">
              <a:solidFill>
                <a:schemeClr val="bg1"/>
              </a:solidFill>
            </a:endParaRPr>
          </a:p>
        </p:txBody>
      </p:sp>
      <p:sp>
        <p:nvSpPr>
          <p:cNvPr id="3" name="Rectangle 2"/>
          <p:cNvSpPr/>
          <p:nvPr/>
        </p:nvSpPr>
        <p:spPr>
          <a:xfrm>
            <a:off x="4239892" y="4965556"/>
            <a:ext cx="4900765" cy="369332"/>
          </a:xfrm>
          <a:prstGeom prst="rect">
            <a:avLst/>
          </a:prstGeom>
        </p:spPr>
        <p:txBody>
          <a:bodyPr wrap="none">
            <a:spAutoFit/>
          </a:bodyPr>
          <a:lstStyle/>
          <a:p>
            <a:r>
              <a:rPr lang="en-NZ" b="1" u="sng" dirty="0" smtClean="0">
                <a:solidFill>
                  <a:schemeClr val="bg1"/>
                </a:solidFill>
              </a:rPr>
              <a:t>God’s  opinion/revelation of  Himself – His nature</a:t>
            </a:r>
            <a:endParaRPr lang="en-NZ" u="sng" dirty="0"/>
          </a:p>
        </p:txBody>
      </p:sp>
    </p:spTree>
    <p:extLst>
      <p:ext uri="{BB962C8B-B14F-4D97-AF65-F5344CB8AC3E}">
        <p14:creationId xmlns:p14="http://schemas.microsoft.com/office/powerpoint/2010/main" val="420209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304" y="1533887"/>
            <a:ext cx="8767484" cy="2308324"/>
          </a:xfrm>
          <a:prstGeom prst="rect">
            <a:avLst/>
          </a:prstGeom>
        </p:spPr>
        <p:txBody>
          <a:bodyPr wrap="square">
            <a:spAutoFit/>
          </a:bodyPr>
          <a:lstStyle/>
          <a:p>
            <a:r>
              <a:rPr lang="en-NZ" sz="3600" b="1" baseline="30000" dirty="0" smtClean="0">
                <a:solidFill>
                  <a:schemeClr val="bg1"/>
                </a:solidFill>
              </a:rPr>
              <a:t>Mathew 3:16-17</a:t>
            </a:r>
          </a:p>
          <a:p>
            <a:r>
              <a:rPr lang="en-NZ" sz="2400" b="1" baseline="30000" dirty="0" smtClean="0">
                <a:solidFill>
                  <a:schemeClr val="bg1"/>
                </a:solidFill>
              </a:rPr>
              <a:t>16 </a:t>
            </a:r>
            <a:r>
              <a:rPr lang="en-NZ" sz="2400" dirty="0" smtClean="0">
                <a:solidFill>
                  <a:schemeClr val="bg1"/>
                </a:solidFill>
              </a:rPr>
              <a:t>After being baptized, Jesus came up immediately from the water; and behold, the heavens were opened, and he saw the Spirit of God descending as a dove </a:t>
            </a:r>
            <a:r>
              <a:rPr lang="en-NZ" sz="2400" i="1" dirty="0" smtClean="0">
                <a:solidFill>
                  <a:schemeClr val="bg1"/>
                </a:solidFill>
              </a:rPr>
              <a:t>and</a:t>
            </a:r>
            <a:r>
              <a:rPr lang="en-NZ" sz="2400" dirty="0" smtClean="0">
                <a:solidFill>
                  <a:schemeClr val="bg1"/>
                </a:solidFill>
              </a:rPr>
              <a:t> lighting on Him, </a:t>
            </a:r>
            <a:r>
              <a:rPr lang="en-NZ" sz="2400" b="1" baseline="30000" dirty="0" smtClean="0">
                <a:solidFill>
                  <a:schemeClr val="bg1"/>
                </a:solidFill>
              </a:rPr>
              <a:t>17 </a:t>
            </a:r>
            <a:r>
              <a:rPr lang="en-NZ" sz="2400" dirty="0" smtClean="0">
                <a:solidFill>
                  <a:schemeClr val="bg1"/>
                </a:solidFill>
              </a:rPr>
              <a:t>and behold, a voice out of the heavens said, </a:t>
            </a:r>
            <a:r>
              <a:rPr lang="en-NZ" sz="2400" dirty="0" smtClean="0">
                <a:solidFill>
                  <a:srgbClr val="FFFF00"/>
                </a:solidFill>
              </a:rPr>
              <a:t>“This is My beloved Son, in whom I am well-pleased.”</a:t>
            </a:r>
            <a:endParaRPr lang="en-NZ" sz="2400" dirty="0">
              <a:solidFill>
                <a:srgbClr val="FFFF00"/>
              </a:solidFill>
            </a:endParaRPr>
          </a:p>
        </p:txBody>
      </p:sp>
      <p:sp>
        <p:nvSpPr>
          <p:cNvPr id="3" name="Rectangle 2"/>
          <p:cNvSpPr/>
          <p:nvPr/>
        </p:nvSpPr>
        <p:spPr>
          <a:xfrm>
            <a:off x="5324622" y="3755321"/>
            <a:ext cx="4432560" cy="369332"/>
          </a:xfrm>
          <a:prstGeom prst="rect">
            <a:avLst/>
          </a:prstGeom>
        </p:spPr>
        <p:txBody>
          <a:bodyPr wrap="none">
            <a:spAutoFit/>
          </a:bodyPr>
          <a:lstStyle/>
          <a:p>
            <a:r>
              <a:rPr lang="en-NZ" b="1" u="sng" dirty="0" smtClean="0">
                <a:solidFill>
                  <a:schemeClr val="bg1"/>
                </a:solidFill>
              </a:rPr>
              <a:t>God’s  opinion/revelation of  His Son and us!</a:t>
            </a:r>
            <a:endParaRPr lang="en-NZ" u="sng" dirty="0"/>
          </a:p>
        </p:txBody>
      </p:sp>
    </p:spTree>
    <p:extLst>
      <p:ext uri="{BB962C8B-B14F-4D97-AF65-F5344CB8AC3E}">
        <p14:creationId xmlns:p14="http://schemas.microsoft.com/office/powerpoint/2010/main" val="61141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771" y="1493052"/>
            <a:ext cx="10426523" cy="646331"/>
          </a:xfrm>
          <a:prstGeom prst="rect">
            <a:avLst/>
          </a:prstGeom>
        </p:spPr>
        <p:txBody>
          <a:bodyPr wrap="square">
            <a:spAutoFit/>
          </a:bodyPr>
          <a:lstStyle/>
          <a:p>
            <a:r>
              <a:rPr lang="en-NZ" sz="3600" b="1" dirty="0" smtClean="0">
                <a:solidFill>
                  <a:schemeClr val="bg1"/>
                </a:solidFill>
                <a:latin typeface="Myriad Pro" pitchFamily="34" charset="0"/>
              </a:rPr>
              <a:t>Who do you say I AM?  Who AM I to you?</a:t>
            </a:r>
            <a:endParaRPr lang="en-NZ" sz="3600" dirty="0">
              <a:solidFill>
                <a:schemeClr val="bg1"/>
              </a:solidFill>
              <a:latin typeface="Myriad Pro" pitchFamily="34" charset="0"/>
            </a:endParaRPr>
          </a:p>
        </p:txBody>
      </p:sp>
      <p:sp>
        <p:nvSpPr>
          <p:cNvPr id="4" name="Rectangle 3"/>
          <p:cNvSpPr/>
          <p:nvPr/>
        </p:nvSpPr>
        <p:spPr>
          <a:xfrm>
            <a:off x="411807" y="2801922"/>
            <a:ext cx="11529753" cy="646331"/>
          </a:xfrm>
          <a:prstGeom prst="rect">
            <a:avLst/>
          </a:prstGeom>
        </p:spPr>
        <p:txBody>
          <a:bodyPr wrap="square">
            <a:spAutoFit/>
          </a:bodyPr>
          <a:lstStyle/>
          <a:p>
            <a:r>
              <a:rPr lang="en-NZ" sz="3600" b="1" dirty="0" smtClean="0">
                <a:solidFill>
                  <a:schemeClr val="bg1"/>
                </a:solidFill>
                <a:latin typeface="Myriad Pro" pitchFamily="34" charset="0"/>
              </a:rPr>
              <a:t>Does our Theology align with our Doxology?</a:t>
            </a:r>
            <a:endParaRPr lang="en-NZ" sz="3600" dirty="0">
              <a:solidFill>
                <a:schemeClr val="bg1"/>
              </a:solidFill>
              <a:latin typeface="Myriad Pro" pitchFamily="34" charset="0"/>
            </a:endParaRPr>
          </a:p>
        </p:txBody>
      </p:sp>
      <p:sp>
        <p:nvSpPr>
          <p:cNvPr id="5" name="Rectangle 4"/>
          <p:cNvSpPr/>
          <p:nvPr/>
        </p:nvSpPr>
        <p:spPr>
          <a:xfrm>
            <a:off x="429736" y="3438442"/>
            <a:ext cx="11529753" cy="646331"/>
          </a:xfrm>
          <a:prstGeom prst="rect">
            <a:avLst/>
          </a:prstGeom>
        </p:spPr>
        <p:txBody>
          <a:bodyPr wrap="square">
            <a:spAutoFit/>
          </a:bodyPr>
          <a:lstStyle/>
          <a:p>
            <a:r>
              <a:rPr lang="en-NZ" sz="3600" b="1" dirty="0" smtClean="0">
                <a:solidFill>
                  <a:schemeClr val="bg1"/>
                </a:solidFill>
                <a:latin typeface="Myriad Pro" pitchFamily="34" charset="0"/>
              </a:rPr>
              <a:t>Who’s opinion matters? Whose glory do we seek?</a:t>
            </a:r>
            <a:endParaRPr lang="en-NZ" sz="3600" dirty="0">
              <a:solidFill>
                <a:schemeClr val="bg1"/>
              </a:solidFill>
              <a:latin typeface="Myriad Pro" pitchFamily="34" charset="0"/>
            </a:endParaRPr>
          </a:p>
        </p:txBody>
      </p:sp>
      <p:sp>
        <p:nvSpPr>
          <p:cNvPr id="6" name="Rectangle 5"/>
          <p:cNvSpPr/>
          <p:nvPr/>
        </p:nvSpPr>
        <p:spPr>
          <a:xfrm>
            <a:off x="465594" y="2093687"/>
            <a:ext cx="10426523" cy="646331"/>
          </a:xfrm>
          <a:prstGeom prst="rect">
            <a:avLst/>
          </a:prstGeom>
        </p:spPr>
        <p:txBody>
          <a:bodyPr wrap="square">
            <a:spAutoFit/>
          </a:bodyPr>
          <a:lstStyle/>
          <a:p>
            <a:r>
              <a:rPr lang="en-NZ" sz="3600" b="1" dirty="0" smtClean="0">
                <a:solidFill>
                  <a:schemeClr val="bg1"/>
                </a:solidFill>
                <a:latin typeface="Myriad Pro" pitchFamily="34" charset="0"/>
              </a:rPr>
              <a:t>Do we know who we are in Him?</a:t>
            </a:r>
            <a:endParaRPr lang="en-NZ" sz="3600" dirty="0">
              <a:solidFill>
                <a:schemeClr val="bg1"/>
              </a:solidFill>
              <a:latin typeface="Myriad Pro" pitchFamily="34" charset="0"/>
            </a:endParaRPr>
          </a:p>
        </p:txBody>
      </p:sp>
    </p:spTree>
    <p:extLst>
      <p:ext uri="{BB962C8B-B14F-4D97-AF65-F5344CB8AC3E}">
        <p14:creationId xmlns:p14="http://schemas.microsoft.com/office/powerpoint/2010/main" val="1566970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925" y="1717213"/>
            <a:ext cx="9243182" cy="2308324"/>
          </a:xfrm>
          <a:prstGeom prst="rect">
            <a:avLst/>
          </a:prstGeom>
        </p:spPr>
        <p:txBody>
          <a:bodyPr wrap="square">
            <a:spAutoFit/>
          </a:bodyPr>
          <a:lstStyle/>
          <a:p>
            <a:r>
              <a:rPr lang="en-NZ" sz="3600" b="1" dirty="0" smtClean="0">
                <a:solidFill>
                  <a:schemeClr val="bg1"/>
                </a:solidFill>
                <a:latin typeface="Myriad Pro" panose="020B0503030403020204" pitchFamily="34" charset="0"/>
              </a:rPr>
              <a:t>Man fell short of the Glory of God...</a:t>
            </a:r>
          </a:p>
          <a:p>
            <a:r>
              <a:rPr lang="en-NZ" sz="3600" b="1" dirty="0" smtClean="0">
                <a:solidFill>
                  <a:schemeClr val="bg1"/>
                </a:solidFill>
                <a:latin typeface="Myriad Pro" panose="020B0503030403020204" pitchFamily="34" charset="0"/>
              </a:rPr>
              <a:t>- Weight       (Person via Relationship)</a:t>
            </a:r>
          </a:p>
          <a:p>
            <a:pPr>
              <a:buFontTx/>
              <a:buChar char="-"/>
            </a:pPr>
            <a:r>
              <a:rPr lang="en-NZ" sz="3600" b="1" dirty="0" smtClean="0">
                <a:solidFill>
                  <a:schemeClr val="bg1"/>
                </a:solidFill>
                <a:latin typeface="Myriad Pro" panose="020B0503030403020204" pitchFamily="34" charset="0"/>
              </a:rPr>
              <a:t> Opinion     (Word/Revelation)</a:t>
            </a:r>
          </a:p>
          <a:p>
            <a:pPr>
              <a:buFontTx/>
              <a:buChar char="-"/>
            </a:pPr>
            <a:r>
              <a:rPr lang="en-NZ" sz="3600" b="1" dirty="0" smtClean="0">
                <a:solidFill>
                  <a:schemeClr val="bg1"/>
                </a:solidFill>
                <a:latin typeface="Myriad Pro" panose="020B0503030403020204" pitchFamily="34" charset="0"/>
              </a:rPr>
              <a:t> Dwelling   (Presence/Power) </a:t>
            </a:r>
          </a:p>
        </p:txBody>
      </p:sp>
    </p:spTree>
    <p:extLst>
      <p:ext uri="{BB962C8B-B14F-4D97-AF65-F5344CB8AC3E}">
        <p14:creationId xmlns:p14="http://schemas.microsoft.com/office/powerpoint/2010/main" val="156697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oel\Dropbox (The Rock Team)\Noel files\Messages\Glory Within\rhea-1.jpg"/>
          <p:cNvPicPr>
            <a:picLocks noChangeAspect="1" noChangeArrowheads="1"/>
          </p:cNvPicPr>
          <p:nvPr/>
        </p:nvPicPr>
        <p:blipFill>
          <a:blip r:embed="rId2" cstate="print"/>
          <a:srcRect/>
          <a:stretch>
            <a:fillRect/>
          </a:stretch>
        </p:blipFill>
        <p:spPr bwMode="auto">
          <a:xfrm>
            <a:off x="2946400" y="457201"/>
            <a:ext cx="6096000" cy="57054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oel\Dropbox (The Rock Team)\Noel files\Messages\Glory Within\391554EA00000578-0-image-a-2_1475575901856.jpg"/>
          <p:cNvPicPr>
            <a:picLocks noChangeAspect="1" noChangeArrowheads="1"/>
          </p:cNvPicPr>
          <p:nvPr/>
        </p:nvPicPr>
        <p:blipFill>
          <a:blip r:embed="rId2" cstate="print"/>
          <a:srcRect/>
          <a:stretch>
            <a:fillRect/>
          </a:stretch>
        </p:blipFill>
        <p:spPr bwMode="auto">
          <a:xfrm>
            <a:off x="1143950" y="457200"/>
            <a:ext cx="2904981" cy="2941638"/>
          </a:xfrm>
          <a:prstGeom prst="rect">
            <a:avLst/>
          </a:prstGeom>
          <a:noFill/>
        </p:spPr>
      </p:pic>
      <p:pic>
        <p:nvPicPr>
          <p:cNvPr id="2051" name="Picture 3" descr="C:\Users\Noel\Dropbox (The Rock Team)\Noel files\Messages\Glory Within\C8gO_TtXoAAdw1c.jpg"/>
          <p:cNvPicPr>
            <a:picLocks noChangeAspect="1" noChangeArrowheads="1"/>
          </p:cNvPicPr>
          <p:nvPr/>
        </p:nvPicPr>
        <p:blipFill>
          <a:blip r:embed="rId3" cstate="print"/>
          <a:srcRect/>
          <a:stretch>
            <a:fillRect/>
          </a:stretch>
        </p:blipFill>
        <p:spPr bwMode="auto">
          <a:xfrm>
            <a:off x="4064000" y="457200"/>
            <a:ext cx="3169920" cy="2971800"/>
          </a:xfrm>
          <a:prstGeom prst="rect">
            <a:avLst/>
          </a:prstGeom>
          <a:noFill/>
        </p:spPr>
      </p:pic>
      <p:pic>
        <p:nvPicPr>
          <p:cNvPr id="2052" name="Picture 4" descr="C:\Users\Noel\Dropbox (The Rock Team)\Noel files\Messages\Glory Within\images.jpg"/>
          <p:cNvPicPr>
            <a:picLocks noChangeAspect="1" noChangeArrowheads="1"/>
          </p:cNvPicPr>
          <p:nvPr/>
        </p:nvPicPr>
        <p:blipFill>
          <a:blip r:embed="rId4" cstate="print"/>
          <a:srcRect/>
          <a:stretch>
            <a:fillRect/>
          </a:stretch>
        </p:blipFill>
        <p:spPr bwMode="auto">
          <a:xfrm>
            <a:off x="7213600" y="457200"/>
            <a:ext cx="3173077" cy="2971800"/>
          </a:xfrm>
          <a:prstGeom prst="rect">
            <a:avLst/>
          </a:prstGeom>
          <a:noFill/>
        </p:spPr>
      </p:pic>
      <p:pic>
        <p:nvPicPr>
          <p:cNvPr id="2053" name="Picture 5" descr="C:\Users\Noel\Dropbox (The Rock Team)\Noel files\Messages\Glory Within\nitya-nair-img-1.jpg"/>
          <p:cNvPicPr>
            <a:picLocks noChangeAspect="1" noChangeArrowheads="1"/>
          </p:cNvPicPr>
          <p:nvPr/>
        </p:nvPicPr>
        <p:blipFill>
          <a:blip r:embed="rId5" cstate="print"/>
          <a:srcRect/>
          <a:stretch>
            <a:fillRect/>
          </a:stretch>
        </p:blipFill>
        <p:spPr bwMode="auto">
          <a:xfrm>
            <a:off x="2844800" y="3581400"/>
            <a:ext cx="6711949" cy="29844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oel\Dropbox (The Rock Team)\Noel files\Messages\Glory Within\69e5da269fd8044e7483d69333ab2ca7--love-birds-beautiful-birds.jpg"/>
          <p:cNvPicPr>
            <a:picLocks noChangeAspect="1" noChangeArrowheads="1"/>
          </p:cNvPicPr>
          <p:nvPr/>
        </p:nvPicPr>
        <p:blipFill>
          <a:blip r:embed="rId2" cstate="print"/>
          <a:srcRect/>
          <a:stretch>
            <a:fillRect/>
          </a:stretch>
        </p:blipFill>
        <p:spPr bwMode="auto">
          <a:xfrm>
            <a:off x="1016000" y="990600"/>
            <a:ext cx="4064000" cy="3952068"/>
          </a:xfrm>
          <a:prstGeom prst="rect">
            <a:avLst/>
          </a:prstGeom>
          <a:noFill/>
        </p:spPr>
      </p:pic>
      <p:pic>
        <p:nvPicPr>
          <p:cNvPr id="3075" name="Picture 3" descr="C:\Users\Noel\Dropbox (The Rock Team)\Noel files\Messages\Glory Within\images (1).jpg"/>
          <p:cNvPicPr>
            <a:picLocks noChangeAspect="1" noChangeArrowheads="1"/>
          </p:cNvPicPr>
          <p:nvPr/>
        </p:nvPicPr>
        <p:blipFill>
          <a:blip r:embed="rId3" cstate="print"/>
          <a:srcRect/>
          <a:stretch>
            <a:fillRect/>
          </a:stretch>
        </p:blipFill>
        <p:spPr bwMode="auto">
          <a:xfrm>
            <a:off x="5405718" y="1039906"/>
            <a:ext cx="6107104" cy="304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924" y="1080718"/>
            <a:ext cx="10659605" cy="5078313"/>
          </a:xfrm>
          <a:prstGeom prst="rect">
            <a:avLst/>
          </a:prstGeom>
        </p:spPr>
        <p:txBody>
          <a:bodyPr wrap="square">
            <a:spAutoFit/>
          </a:bodyPr>
          <a:lstStyle/>
          <a:p>
            <a:r>
              <a:rPr lang="en-NZ" sz="3600" b="1" dirty="0" smtClean="0">
                <a:solidFill>
                  <a:schemeClr val="bg1"/>
                </a:solidFill>
                <a:latin typeface="Myriad Pro" panose="020B0503030403020204" pitchFamily="34" charset="0"/>
              </a:rPr>
              <a:t>What are we wearing? What is our clothing?</a:t>
            </a:r>
          </a:p>
          <a:p>
            <a:r>
              <a:rPr lang="en-NZ" sz="3600" b="1" dirty="0" smtClean="0">
                <a:solidFill>
                  <a:schemeClr val="bg1"/>
                </a:solidFill>
                <a:latin typeface="Myriad Pro" panose="020B0503030403020204" pitchFamily="34" charset="0"/>
              </a:rPr>
              <a:t>Are we still naked? blind, deaf, and poor?</a:t>
            </a:r>
          </a:p>
          <a:p>
            <a:r>
              <a:rPr lang="en-NZ" sz="3600" b="1" dirty="0" smtClean="0">
                <a:solidFill>
                  <a:schemeClr val="bg1"/>
                </a:solidFill>
                <a:latin typeface="Myriad Pro" panose="020B0503030403020204" pitchFamily="34" charset="0"/>
              </a:rPr>
              <a:t>What image is on us? Do we glorify God with our clothing?</a:t>
            </a:r>
          </a:p>
          <a:p>
            <a:endParaRPr lang="en-NZ" sz="3600" b="1" dirty="0" smtClean="0">
              <a:solidFill>
                <a:schemeClr val="bg1"/>
              </a:solidFill>
              <a:latin typeface="Myriad Pro" panose="020B0503030403020204" pitchFamily="34" charset="0"/>
            </a:endParaRPr>
          </a:p>
          <a:p>
            <a:r>
              <a:rPr lang="en-NZ" sz="3600" b="1" dirty="0" smtClean="0">
                <a:solidFill>
                  <a:schemeClr val="bg1"/>
                </a:solidFill>
                <a:latin typeface="Myriad Pro" panose="020B0503030403020204" pitchFamily="34" charset="0"/>
              </a:rPr>
              <a:t>Christ in form and substance.  </a:t>
            </a:r>
          </a:p>
          <a:p>
            <a:r>
              <a:rPr lang="en-NZ" sz="3600" dirty="0" smtClean="0">
                <a:solidFill>
                  <a:schemeClr val="bg1"/>
                </a:solidFill>
                <a:latin typeface="Myriad Pro" panose="020B0503030403020204" pitchFamily="34" charset="0"/>
              </a:rPr>
              <a:t>- our banner, our armour, our righteousness </a:t>
            </a:r>
          </a:p>
          <a:p>
            <a:pPr>
              <a:buFontTx/>
              <a:buChar char="-"/>
            </a:pPr>
            <a:r>
              <a:rPr lang="en-NZ" sz="3600" dirty="0" smtClean="0">
                <a:solidFill>
                  <a:schemeClr val="bg1"/>
                </a:solidFill>
                <a:latin typeface="Myriad Pro" panose="020B0503030403020204" pitchFamily="34" charset="0"/>
              </a:rPr>
              <a:t> our salvation, our wedding garment</a:t>
            </a:r>
          </a:p>
          <a:p>
            <a:pPr>
              <a:buFontTx/>
              <a:buChar char="-"/>
            </a:pPr>
            <a:r>
              <a:rPr lang="en-NZ" sz="3600" dirty="0" smtClean="0">
                <a:solidFill>
                  <a:schemeClr val="bg1"/>
                </a:solidFill>
                <a:latin typeface="Myriad Pro" panose="020B0503030403020204" pitchFamily="34" charset="0"/>
              </a:rPr>
              <a:t> our identity, our position, our reality</a:t>
            </a:r>
          </a:p>
        </p:txBody>
      </p:sp>
    </p:spTree>
    <p:extLst>
      <p:ext uri="{BB962C8B-B14F-4D97-AF65-F5344CB8AC3E}">
        <p14:creationId xmlns:p14="http://schemas.microsoft.com/office/powerpoint/2010/main" val="156697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118" y="1343414"/>
            <a:ext cx="8839200" cy="3539430"/>
          </a:xfrm>
          <a:prstGeom prst="rect">
            <a:avLst/>
          </a:prstGeom>
        </p:spPr>
        <p:txBody>
          <a:bodyPr wrap="square">
            <a:spAutoFit/>
          </a:bodyPr>
          <a:lstStyle/>
          <a:p>
            <a:r>
              <a:rPr lang="en-NZ" sz="3200" dirty="0" smtClean="0">
                <a:solidFill>
                  <a:schemeClr val="bg1"/>
                </a:solidFill>
              </a:rPr>
              <a:t>Hebrews 12:1-3  </a:t>
            </a:r>
          </a:p>
          <a:p>
            <a:r>
              <a:rPr lang="en-NZ" sz="1600" b="1" dirty="0" smtClean="0">
                <a:solidFill>
                  <a:schemeClr val="bg1"/>
                </a:solidFill>
              </a:rPr>
              <a:t>12</a:t>
            </a:r>
            <a:r>
              <a:rPr lang="en-NZ" sz="2400" b="1" dirty="0" smtClean="0">
                <a:solidFill>
                  <a:schemeClr val="bg1"/>
                </a:solidFill>
              </a:rPr>
              <a:t> </a:t>
            </a:r>
            <a:r>
              <a:rPr lang="en-NZ" sz="2400" dirty="0" smtClean="0">
                <a:solidFill>
                  <a:schemeClr val="bg1"/>
                </a:solidFill>
              </a:rPr>
              <a:t>Therefore, since we are surrounded by such a great cloud of witnesses, let us </a:t>
            </a:r>
            <a:r>
              <a:rPr lang="en-NZ" sz="2400" dirty="0" smtClean="0">
                <a:solidFill>
                  <a:srgbClr val="FFFF00"/>
                </a:solidFill>
              </a:rPr>
              <a:t>throw off everything that hinders and the sin that so easily entangles.</a:t>
            </a:r>
            <a:r>
              <a:rPr lang="en-NZ" sz="2400" dirty="0" smtClean="0">
                <a:solidFill>
                  <a:schemeClr val="bg1"/>
                </a:solidFill>
              </a:rPr>
              <a:t> And let us run with perseverance the race marked out for us, </a:t>
            </a:r>
            <a:r>
              <a:rPr lang="en-NZ" sz="2400" b="1" baseline="30000" dirty="0" smtClean="0">
                <a:solidFill>
                  <a:schemeClr val="bg1"/>
                </a:solidFill>
              </a:rPr>
              <a:t>2 </a:t>
            </a:r>
            <a:r>
              <a:rPr lang="en-NZ" sz="2400" dirty="0" smtClean="0">
                <a:solidFill>
                  <a:schemeClr val="bg1"/>
                </a:solidFill>
              </a:rPr>
              <a:t>fixing our eyes on Jesus, the pioneer and </a:t>
            </a:r>
            <a:r>
              <a:rPr lang="en-NZ" sz="2400" dirty="0" err="1" smtClean="0">
                <a:solidFill>
                  <a:schemeClr val="bg1"/>
                </a:solidFill>
              </a:rPr>
              <a:t>perfecter</a:t>
            </a:r>
            <a:r>
              <a:rPr lang="en-NZ" sz="2400" dirty="0" smtClean="0">
                <a:solidFill>
                  <a:schemeClr val="bg1"/>
                </a:solidFill>
              </a:rPr>
              <a:t> of faith. For the joy set before him he endured the cross, scorning its shame, and sat down at the right hand of the throne of God. </a:t>
            </a:r>
            <a:r>
              <a:rPr lang="en-NZ" sz="2400" b="1" baseline="30000" dirty="0" smtClean="0">
                <a:solidFill>
                  <a:schemeClr val="bg1"/>
                </a:solidFill>
              </a:rPr>
              <a:t>3 </a:t>
            </a:r>
            <a:r>
              <a:rPr lang="en-NZ" sz="2400" dirty="0" smtClean="0">
                <a:solidFill>
                  <a:schemeClr val="bg1"/>
                </a:solidFill>
              </a:rPr>
              <a:t>Consider him who endured such opposition from sinners, so that you will not grow weary and lose heart.</a:t>
            </a:r>
            <a:endParaRPr lang="en-NZ"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7976" y="2515242"/>
            <a:ext cx="7381153" cy="1107996"/>
          </a:xfrm>
          <a:prstGeom prst="rect">
            <a:avLst/>
          </a:prstGeom>
          <a:noFill/>
        </p:spPr>
        <p:txBody>
          <a:bodyPr wrap="square" rtlCol="0">
            <a:spAutoFit/>
          </a:bodyPr>
          <a:lstStyle/>
          <a:p>
            <a:r>
              <a:rPr lang="en-NZ" sz="6600" dirty="0" smtClean="0">
                <a:solidFill>
                  <a:schemeClr val="bg1"/>
                </a:solidFill>
                <a:latin typeface="Dock 51" pitchFamily="2" charset="0"/>
              </a:rPr>
              <a:t>The Glory Within</a:t>
            </a:r>
            <a:endParaRPr lang="en-NZ" sz="6600" dirty="0">
              <a:solidFill>
                <a:schemeClr val="bg1"/>
              </a:solidFill>
              <a:latin typeface="Dock 51" pitchFamily="2" charset="0"/>
            </a:endParaRPr>
          </a:p>
        </p:txBody>
      </p:sp>
    </p:spTree>
    <p:extLst>
      <p:ext uri="{BB962C8B-B14F-4D97-AF65-F5344CB8AC3E}">
        <p14:creationId xmlns:p14="http://schemas.microsoft.com/office/powerpoint/2010/main" val="1520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4047" y="612845"/>
            <a:ext cx="8641977" cy="4914166"/>
          </a:xfrm>
          <a:prstGeom prst="rect">
            <a:avLst/>
          </a:prstGeom>
        </p:spPr>
        <p:txBody>
          <a:bodyPr wrap="square">
            <a:spAutoFit/>
          </a:bodyPr>
          <a:lstStyle/>
          <a:p>
            <a:r>
              <a:rPr lang="en-NZ" sz="2000" i="1" dirty="0" smtClean="0">
                <a:solidFill>
                  <a:schemeClr val="bg1"/>
                </a:solidFill>
              </a:rPr>
              <a:t>The Body Is the Lord’s</a:t>
            </a:r>
          </a:p>
          <a:p>
            <a:endParaRPr lang="en-NZ" sz="2000" b="1" baseline="30000" dirty="0" smtClean="0">
              <a:solidFill>
                <a:schemeClr val="bg1"/>
              </a:solidFill>
            </a:endParaRPr>
          </a:p>
          <a:p>
            <a:r>
              <a:rPr lang="en-NZ" sz="2000" b="1" dirty="0" smtClean="0">
                <a:solidFill>
                  <a:schemeClr val="bg1"/>
                </a:solidFill>
              </a:rPr>
              <a:t>1 Corinthians 6:13-20</a:t>
            </a:r>
            <a:endParaRPr lang="en-NZ" sz="2000" b="1" baseline="30000" dirty="0" smtClean="0">
              <a:solidFill>
                <a:schemeClr val="bg1"/>
              </a:solidFill>
            </a:endParaRPr>
          </a:p>
          <a:p>
            <a:r>
              <a:rPr lang="en-NZ" sz="2000" dirty="0" smtClean="0">
                <a:solidFill>
                  <a:schemeClr val="bg1"/>
                </a:solidFill>
              </a:rPr>
              <a:t> </a:t>
            </a:r>
            <a:r>
              <a:rPr lang="en-NZ" sz="2000" b="1" baseline="30000" dirty="0" smtClean="0">
                <a:solidFill>
                  <a:schemeClr val="bg1"/>
                </a:solidFill>
              </a:rPr>
              <a:t>13 </a:t>
            </a:r>
            <a:r>
              <a:rPr lang="en-NZ" sz="2000" dirty="0" smtClean="0">
                <a:solidFill>
                  <a:schemeClr val="bg1"/>
                </a:solidFill>
              </a:rPr>
              <a:t>Food is for the stomach and the stomach is for food, but God will do away with both of them</a:t>
            </a:r>
            <a:r>
              <a:rPr lang="en-NZ" sz="2000" dirty="0" smtClean="0">
                <a:solidFill>
                  <a:srgbClr val="FFFF00"/>
                </a:solidFill>
              </a:rPr>
              <a:t>. Yet the body is not for immorality, but for the Lord, and the Lord is for the body.</a:t>
            </a:r>
            <a:r>
              <a:rPr lang="en-NZ" sz="2000" dirty="0" smtClean="0">
                <a:solidFill>
                  <a:schemeClr val="bg1"/>
                </a:solidFill>
              </a:rPr>
              <a:t> </a:t>
            </a:r>
            <a:r>
              <a:rPr lang="en-NZ" sz="2000" b="1" baseline="30000" dirty="0" smtClean="0">
                <a:solidFill>
                  <a:schemeClr val="bg1"/>
                </a:solidFill>
              </a:rPr>
              <a:t>14 </a:t>
            </a:r>
            <a:r>
              <a:rPr lang="en-NZ" sz="2000" dirty="0" smtClean="0">
                <a:solidFill>
                  <a:schemeClr val="bg1"/>
                </a:solidFill>
              </a:rPr>
              <a:t>Now God has not only raised the Lord, but will also raise us up through His power. </a:t>
            </a:r>
            <a:r>
              <a:rPr lang="en-NZ" sz="2000" b="1" baseline="30000" dirty="0" smtClean="0">
                <a:solidFill>
                  <a:schemeClr val="bg1"/>
                </a:solidFill>
              </a:rPr>
              <a:t>15 </a:t>
            </a:r>
            <a:r>
              <a:rPr lang="en-NZ" sz="2000" dirty="0" smtClean="0">
                <a:solidFill>
                  <a:schemeClr val="bg1"/>
                </a:solidFill>
              </a:rPr>
              <a:t>Do you not know that your bodies are members of Christ? Shall I then take away the members of Christ and make them members of a prostitute? May it never be! </a:t>
            </a:r>
            <a:r>
              <a:rPr lang="en-NZ" sz="2000" b="1" baseline="30000" dirty="0" smtClean="0">
                <a:solidFill>
                  <a:schemeClr val="bg1"/>
                </a:solidFill>
              </a:rPr>
              <a:t>16 </a:t>
            </a:r>
            <a:r>
              <a:rPr lang="en-NZ" sz="2000" dirty="0" smtClean="0">
                <a:solidFill>
                  <a:schemeClr val="bg1"/>
                </a:solidFill>
              </a:rPr>
              <a:t>Or do you not know that the one who joins himself to a prostitute is one body </a:t>
            </a:r>
            <a:r>
              <a:rPr lang="en-NZ" sz="2000" i="1" dirty="0" smtClean="0">
                <a:solidFill>
                  <a:schemeClr val="bg1"/>
                </a:solidFill>
              </a:rPr>
              <a:t>with her</a:t>
            </a:r>
            <a:r>
              <a:rPr lang="en-NZ" sz="2000" dirty="0" smtClean="0">
                <a:solidFill>
                  <a:schemeClr val="bg1"/>
                </a:solidFill>
              </a:rPr>
              <a:t>? For He says, “</a:t>
            </a:r>
            <a:r>
              <a:rPr lang="en-NZ" sz="2000" cap="small" dirty="0" smtClean="0">
                <a:solidFill>
                  <a:schemeClr val="bg1"/>
                </a:solidFill>
              </a:rPr>
              <a:t>The two shall become one flesh</a:t>
            </a:r>
            <a:r>
              <a:rPr lang="en-NZ" sz="2000" dirty="0" smtClean="0">
                <a:solidFill>
                  <a:schemeClr val="bg1"/>
                </a:solidFill>
              </a:rPr>
              <a:t>.” </a:t>
            </a:r>
            <a:r>
              <a:rPr lang="en-NZ" sz="2000" b="1" baseline="30000" dirty="0" smtClean="0">
                <a:solidFill>
                  <a:schemeClr val="bg1"/>
                </a:solidFill>
              </a:rPr>
              <a:t>17 </a:t>
            </a:r>
            <a:r>
              <a:rPr lang="en-NZ" sz="2000" dirty="0" smtClean="0">
                <a:solidFill>
                  <a:srgbClr val="FFFF00"/>
                </a:solidFill>
              </a:rPr>
              <a:t>But the one who joins himself to the Lord is one spirit </a:t>
            </a:r>
            <a:r>
              <a:rPr lang="en-NZ" sz="2000" i="1" dirty="0" smtClean="0">
                <a:solidFill>
                  <a:srgbClr val="FFFF00"/>
                </a:solidFill>
              </a:rPr>
              <a:t>with Him</a:t>
            </a:r>
            <a:r>
              <a:rPr lang="en-NZ" sz="2000" dirty="0" smtClean="0">
                <a:solidFill>
                  <a:srgbClr val="FFFF00"/>
                </a:solidFill>
              </a:rPr>
              <a:t>.</a:t>
            </a:r>
            <a:r>
              <a:rPr lang="en-NZ" sz="2000" dirty="0" smtClean="0">
                <a:solidFill>
                  <a:schemeClr val="bg1"/>
                </a:solidFill>
              </a:rPr>
              <a:t> </a:t>
            </a:r>
            <a:r>
              <a:rPr lang="en-NZ" sz="2000" b="1" baseline="30000" dirty="0" smtClean="0">
                <a:solidFill>
                  <a:schemeClr val="bg1"/>
                </a:solidFill>
              </a:rPr>
              <a:t>18 </a:t>
            </a:r>
            <a:r>
              <a:rPr lang="en-NZ" sz="2000" dirty="0" smtClean="0">
                <a:solidFill>
                  <a:schemeClr val="bg1"/>
                </a:solidFill>
              </a:rPr>
              <a:t>Flee immorality. Every </a:t>
            </a:r>
            <a:r>
              <a:rPr lang="en-NZ" sz="2000" i="1" dirty="0" smtClean="0">
                <a:solidFill>
                  <a:schemeClr val="bg1"/>
                </a:solidFill>
              </a:rPr>
              <a:t>other</a:t>
            </a:r>
            <a:r>
              <a:rPr lang="en-NZ" sz="2000" dirty="0" smtClean="0">
                <a:solidFill>
                  <a:schemeClr val="bg1"/>
                </a:solidFill>
              </a:rPr>
              <a:t> sin that a man commits is outside the body, but the immoral man sins against his own body. </a:t>
            </a:r>
            <a:r>
              <a:rPr lang="en-NZ" sz="2000" b="1" baseline="30000" dirty="0" smtClean="0">
                <a:solidFill>
                  <a:schemeClr val="bg1"/>
                </a:solidFill>
              </a:rPr>
              <a:t>19</a:t>
            </a:r>
            <a:r>
              <a:rPr lang="en-NZ" sz="2000" b="1" baseline="30000" dirty="0" smtClean="0">
                <a:solidFill>
                  <a:srgbClr val="FFFF00"/>
                </a:solidFill>
              </a:rPr>
              <a:t> </a:t>
            </a:r>
            <a:r>
              <a:rPr lang="en-NZ" sz="2000" dirty="0" smtClean="0">
                <a:solidFill>
                  <a:srgbClr val="FFFF00"/>
                </a:solidFill>
              </a:rPr>
              <a:t>Or do you not know that your body is a temple of the Holy Spirit who is in you, whom you have from God, and that you are not your own? </a:t>
            </a:r>
            <a:r>
              <a:rPr lang="en-NZ" sz="2000" b="1" baseline="30000" dirty="0" smtClean="0">
                <a:solidFill>
                  <a:srgbClr val="FFFF00"/>
                </a:solidFill>
              </a:rPr>
              <a:t>20 </a:t>
            </a:r>
            <a:r>
              <a:rPr lang="en-NZ" sz="2000" dirty="0" smtClean="0">
                <a:solidFill>
                  <a:srgbClr val="FFFF00"/>
                </a:solidFill>
              </a:rPr>
              <a:t>For you have been bought with a price: therefore glorify God in your body.</a:t>
            </a:r>
            <a:endParaRPr lang="en-NZ" sz="2000"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1976" y="3694383"/>
            <a:ext cx="8453718" cy="1938992"/>
          </a:xfrm>
          <a:prstGeom prst="rect">
            <a:avLst/>
          </a:prstGeom>
        </p:spPr>
        <p:txBody>
          <a:bodyPr wrap="square">
            <a:spAutoFit/>
          </a:bodyPr>
          <a:lstStyle/>
          <a:p>
            <a:r>
              <a:rPr lang="en-NZ" sz="2400" b="1" dirty="0" smtClean="0">
                <a:solidFill>
                  <a:schemeClr val="bg1"/>
                </a:solidFill>
              </a:rPr>
              <a:t>Galatians 2:20</a:t>
            </a:r>
          </a:p>
          <a:p>
            <a:r>
              <a:rPr lang="en-NZ" sz="2400" b="1" baseline="30000" dirty="0" smtClean="0">
                <a:solidFill>
                  <a:schemeClr val="bg1"/>
                </a:solidFill>
              </a:rPr>
              <a:t>20 </a:t>
            </a:r>
            <a:r>
              <a:rPr lang="en-NZ" sz="2400" dirty="0" smtClean="0">
                <a:solidFill>
                  <a:schemeClr val="bg1"/>
                </a:solidFill>
              </a:rPr>
              <a:t>I have been crucified with Christ; and it is no longer I who live, but Christ lives in me; and the </a:t>
            </a:r>
            <a:r>
              <a:rPr lang="en-NZ" sz="2400" i="1" dirty="0" smtClean="0">
                <a:solidFill>
                  <a:schemeClr val="bg1"/>
                </a:solidFill>
              </a:rPr>
              <a:t>life</a:t>
            </a:r>
            <a:r>
              <a:rPr lang="en-NZ" sz="2400" dirty="0" smtClean="0">
                <a:solidFill>
                  <a:schemeClr val="bg1"/>
                </a:solidFill>
              </a:rPr>
              <a:t> which I now live in the flesh I live by faith in the Son of God, who loved me and gave Himself up for me.</a:t>
            </a:r>
            <a:endParaRPr lang="en-NZ" sz="2400" dirty="0">
              <a:solidFill>
                <a:schemeClr val="bg1"/>
              </a:solidFill>
            </a:endParaRPr>
          </a:p>
        </p:txBody>
      </p:sp>
      <p:sp>
        <p:nvSpPr>
          <p:cNvPr id="3" name="Rectangle 2"/>
          <p:cNvSpPr/>
          <p:nvPr/>
        </p:nvSpPr>
        <p:spPr>
          <a:xfrm>
            <a:off x="995083" y="1636530"/>
            <a:ext cx="8247529" cy="1692771"/>
          </a:xfrm>
          <a:prstGeom prst="rect">
            <a:avLst/>
          </a:prstGeom>
        </p:spPr>
        <p:txBody>
          <a:bodyPr wrap="square">
            <a:spAutoFit/>
          </a:bodyPr>
          <a:lstStyle/>
          <a:p>
            <a:r>
              <a:rPr lang="en-NZ" sz="3200" b="1" dirty="0" smtClean="0">
                <a:solidFill>
                  <a:schemeClr val="bg1"/>
                </a:solidFill>
              </a:rPr>
              <a:t>1 Peter 3:18</a:t>
            </a:r>
          </a:p>
          <a:p>
            <a:r>
              <a:rPr lang="en-NZ" sz="2400" dirty="0" smtClean="0">
                <a:solidFill>
                  <a:schemeClr val="bg1"/>
                </a:solidFill>
              </a:rPr>
              <a:t>For Christ also died for sins once for all, </a:t>
            </a:r>
            <a:r>
              <a:rPr lang="en-NZ" sz="2400" i="1" dirty="0" smtClean="0">
                <a:solidFill>
                  <a:schemeClr val="bg1"/>
                </a:solidFill>
              </a:rPr>
              <a:t>the</a:t>
            </a:r>
            <a:r>
              <a:rPr lang="en-NZ" sz="2400" dirty="0" smtClean="0">
                <a:solidFill>
                  <a:schemeClr val="bg1"/>
                </a:solidFill>
              </a:rPr>
              <a:t> just for </a:t>
            </a:r>
            <a:r>
              <a:rPr lang="en-NZ" sz="2400" i="1" dirty="0" smtClean="0">
                <a:solidFill>
                  <a:schemeClr val="bg1"/>
                </a:solidFill>
              </a:rPr>
              <a:t>the</a:t>
            </a:r>
            <a:r>
              <a:rPr lang="en-NZ" sz="2400" dirty="0" smtClean="0">
                <a:solidFill>
                  <a:schemeClr val="bg1"/>
                </a:solidFill>
              </a:rPr>
              <a:t> unjust, so that He might bring us to God, having been put to death in the flesh, but made alive in the spirit;</a:t>
            </a:r>
          </a:p>
        </p:txBody>
      </p:sp>
    </p:spTree>
    <p:extLst>
      <p:ext uri="{BB962C8B-B14F-4D97-AF65-F5344CB8AC3E}">
        <p14:creationId xmlns:p14="http://schemas.microsoft.com/office/powerpoint/2010/main" val="156697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035" y="594516"/>
            <a:ext cx="8606118" cy="5632311"/>
          </a:xfrm>
          <a:prstGeom prst="rect">
            <a:avLst/>
          </a:prstGeom>
        </p:spPr>
        <p:txBody>
          <a:bodyPr wrap="square">
            <a:spAutoFit/>
          </a:bodyPr>
          <a:lstStyle/>
          <a:p>
            <a:r>
              <a:rPr lang="en-NZ" sz="2400" b="1" dirty="0" smtClean="0">
                <a:solidFill>
                  <a:schemeClr val="bg1"/>
                </a:solidFill>
              </a:rPr>
              <a:t>2 Corinthians 3:4ff</a:t>
            </a:r>
          </a:p>
          <a:p>
            <a:r>
              <a:rPr lang="en-NZ" sz="2400" b="1" baseline="30000" dirty="0" smtClean="0">
                <a:solidFill>
                  <a:schemeClr val="bg1"/>
                </a:solidFill>
              </a:rPr>
              <a:t>4 </a:t>
            </a:r>
            <a:r>
              <a:rPr lang="en-NZ" sz="2400" dirty="0" smtClean="0">
                <a:solidFill>
                  <a:schemeClr val="bg1"/>
                </a:solidFill>
              </a:rPr>
              <a:t>Such confidence we have through Christ toward God. </a:t>
            </a:r>
            <a:r>
              <a:rPr lang="en-NZ" sz="2400" b="1" baseline="30000" dirty="0" smtClean="0">
                <a:solidFill>
                  <a:schemeClr val="bg1"/>
                </a:solidFill>
              </a:rPr>
              <a:t>5 </a:t>
            </a:r>
            <a:r>
              <a:rPr lang="en-NZ" sz="2400" dirty="0" smtClean="0">
                <a:solidFill>
                  <a:schemeClr val="bg1"/>
                </a:solidFill>
              </a:rPr>
              <a:t>Not that we are adequate in ourselves to consider anything as </a:t>
            </a:r>
            <a:r>
              <a:rPr lang="en-NZ" sz="2400" i="1" dirty="0" smtClean="0">
                <a:solidFill>
                  <a:schemeClr val="bg1"/>
                </a:solidFill>
              </a:rPr>
              <a:t>coming</a:t>
            </a:r>
            <a:r>
              <a:rPr lang="en-NZ" sz="2400" dirty="0" smtClean="0">
                <a:solidFill>
                  <a:schemeClr val="bg1"/>
                </a:solidFill>
              </a:rPr>
              <a:t> from ourselves, but our adequacy is from God, </a:t>
            </a:r>
            <a:r>
              <a:rPr lang="en-NZ" sz="2400" b="1" baseline="30000" dirty="0" smtClean="0">
                <a:solidFill>
                  <a:schemeClr val="bg1"/>
                </a:solidFill>
              </a:rPr>
              <a:t>6 </a:t>
            </a:r>
            <a:r>
              <a:rPr lang="en-NZ" sz="2400" dirty="0" smtClean="0">
                <a:solidFill>
                  <a:schemeClr val="bg1"/>
                </a:solidFill>
              </a:rPr>
              <a:t>who also made us adequate </a:t>
            </a:r>
            <a:r>
              <a:rPr lang="en-NZ" sz="2400" i="1" dirty="0" smtClean="0">
                <a:solidFill>
                  <a:schemeClr val="bg1"/>
                </a:solidFill>
              </a:rPr>
              <a:t>as</a:t>
            </a:r>
            <a:r>
              <a:rPr lang="en-NZ" sz="2400" dirty="0" smtClean="0">
                <a:solidFill>
                  <a:schemeClr val="bg1"/>
                </a:solidFill>
              </a:rPr>
              <a:t> servants of a new covenant, not of the letter but of the Spirit; for the letter kills, but the Spirit gives life.</a:t>
            </a:r>
          </a:p>
          <a:p>
            <a:r>
              <a:rPr lang="en-NZ" sz="2400" b="1" baseline="30000" dirty="0" smtClean="0">
                <a:solidFill>
                  <a:schemeClr val="bg1"/>
                </a:solidFill>
              </a:rPr>
              <a:t>7 </a:t>
            </a:r>
            <a:r>
              <a:rPr lang="en-NZ" sz="2400" dirty="0" smtClean="0">
                <a:solidFill>
                  <a:schemeClr val="bg1"/>
                </a:solidFill>
              </a:rPr>
              <a:t>But if the ministry of death, in letters engraved on stones, came with glory, so that the sons of Israel could not look intently at the face of Moses because of the glory of his face, fading </a:t>
            </a:r>
            <a:r>
              <a:rPr lang="en-NZ" sz="2400" i="1" dirty="0" smtClean="0">
                <a:solidFill>
                  <a:schemeClr val="bg1"/>
                </a:solidFill>
              </a:rPr>
              <a:t>as</a:t>
            </a:r>
            <a:r>
              <a:rPr lang="en-NZ" sz="2400" dirty="0" smtClean="0">
                <a:solidFill>
                  <a:schemeClr val="bg1"/>
                </a:solidFill>
              </a:rPr>
              <a:t> it was, </a:t>
            </a:r>
            <a:r>
              <a:rPr lang="en-NZ" sz="2400" b="1" baseline="30000" dirty="0" smtClean="0">
                <a:solidFill>
                  <a:schemeClr val="bg1"/>
                </a:solidFill>
              </a:rPr>
              <a:t>8 </a:t>
            </a:r>
            <a:r>
              <a:rPr lang="en-NZ" sz="2400" dirty="0" smtClean="0">
                <a:solidFill>
                  <a:schemeClr val="bg1"/>
                </a:solidFill>
              </a:rPr>
              <a:t>how will the ministry of the Spirit fail to be even more with glory? </a:t>
            </a:r>
            <a:r>
              <a:rPr lang="en-NZ" sz="2400" b="1" baseline="30000" dirty="0" smtClean="0">
                <a:solidFill>
                  <a:schemeClr val="bg1"/>
                </a:solidFill>
              </a:rPr>
              <a:t>9 </a:t>
            </a:r>
            <a:r>
              <a:rPr lang="en-NZ" sz="2400" dirty="0" smtClean="0">
                <a:solidFill>
                  <a:schemeClr val="bg1"/>
                </a:solidFill>
              </a:rPr>
              <a:t>For if the ministry of condemnation has glory, much more does the ministry of righteousness abound in glory. </a:t>
            </a:r>
            <a:r>
              <a:rPr lang="en-NZ" sz="2400" b="1" baseline="30000" dirty="0" smtClean="0">
                <a:solidFill>
                  <a:schemeClr val="bg1"/>
                </a:solidFill>
              </a:rPr>
              <a:t>10 </a:t>
            </a:r>
            <a:r>
              <a:rPr lang="en-NZ" sz="2400" dirty="0" smtClean="0">
                <a:solidFill>
                  <a:schemeClr val="bg1"/>
                </a:solidFill>
              </a:rPr>
              <a:t>For indeed what had glory, in this case has no glory because of the glory that surpasses </a:t>
            </a:r>
            <a:r>
              <a:rPr lang="en-NZ" sz="2400" i="1" dirty="0" smtClean="0">
                <a:solidFill>
                  <a:schemeClr val="bg1"/>
                </a:solidFill>
              </a:rPr>
              <a:t>it</a:t>
            </a:r>
            <a:r>
              <a:rPr lang="en-NZ" sz="2400" dirty="0" smtClean="0">
                <a:solidFill>
                  <a:schemeClr val="bg1"/>
                </a:solidFill>
              </a:rPr>
              <a:t>. </a:t>
            </a:r>
            <a:r>
              <a:rPr lang="en-NZ" sz="2400" b="1" baseline="30000" dirty="0" smtClean="0">
                <a:solidFill>
                  <a:schemeClr val="bg1"/>
                </a:solidFill>
              </a:rPr>
              <a:t>11 </a:t>
            </a:r>
            <a:r>
              <a:rPr lang="en-NZ" sz="2400" dirty="0" smtClean="0">
                <a:solidFill>
                  <a:schemeClr val="bg1"/>
                </a:solidFill>
              </a:rPr>
              <a:t>For if that which fades away </a:t>
            </a:r>
            <a:r>
              <a:rPr lang="en-NZ" sz="2400" i="1" dirty="0" smtClean="0">
                <a:solidFill>
                  <a:schemeClr val="bg1"/>
                </a:solidFill>
              </a:rPr>
              <a:t>was</a:t>
            </a:r>
            <a:r>
              <a:rPr lang="en-NZ" sz="2400" dirty="0" smtClean="0">
                <a:solidFill>
                  <a:schemeClr val="bg1"/>
                </a:solidFill>
              </a:rPr>
              <a:t> with glory, much more that which remains </a:t>
            </a:r>
            <a:r>
              <a:rPr lang="en-NZ" sz="2400" i="1" dirty="0" smtClean="0">
                <a:solidFill>
                  <a:schemeClr val="bg1"/>
                </a:solidFill>
              </a:rPr>
              <a:t>is</a:t>
            </a:r>
            <a:r>
              <a:rPr lang="en-NZ" sz="2400" dirty="0" smtClean="0">
                <a:solidFill>
                  <a:schemeClr val="bg1"/>
                </a:solidFill>
              </a:rPr>
              <a:t> in glory.</a:t>
            </a:r>
            <a:endParaRPr lang="en-NZ" sz="2400" dirty="0">
              <a:solidFill>
                <a:schemeClr val="bg1"/>
              </a:solidFill>
            </a:endParaRPr>
          </a:p>
        </p:txBody>
      </p:sp>
    </p:spTree>
    <p:extLst>
      <p:ext uri="{BB962C8B-B14F-4D97-AF65-F5344CB8AC3E}">
        <p14:creationId xmlns:p14="http://schemas.microsoft.com/office/powerpoint/2010/main" val="1566970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471" y="816310"/>
            <a:ext cx="8364070" cy="4893647"/>
          </a:xfrm>
          <a:prstGeom prst="rect">
            <a:avLst/>
          </a:prstGeom>
        </p:spPr>
        <p:txBody>
          <a:bodyPr wrap="square">
            <a:spAutoFit/>
          </a:bodyPr>
          <a:lstStyle/>
          <a:p>
            <a:r>
              <a:rPr lang="en-NZ" sz="2400" b="1" baseline="30000" dirty="0" smtClean="0">
                <a:solidFill>
                  <a:schemeClr val="bg1"/>
                </a:solidFill>
              </a:rPr>
              <a:t>12 </a:t>
            </a:r>
            <a:r>
              <a:rPr lang="en-NZ" sz="2400" dirty="0" smtClean="0">
                <a:solidFill>
                  <a:schemeClr val="bg1"/>
                </a:solidFill>
              </a:rPr>
              <a:t>Therefore having such </a:t>
            </a:r>
            <a:r>
              <a:rPr lang="en-NZ" sz="2400" b="1" dirty="0" smtClean="0">
                <a:solidFill>
                  <a:srgbClr val="FFFF00"/>
                </a:solidFill>
              </a:rPr>
              <a:t>a hope</a:t>
            </a:r>
            <a:r>
              <a:rPr lang="en-NZ" sz="2400" dirty="0" smtClean="0">
                <a:solidFill>
                  <a:schemeClr val="bg1"/>
                </a:solidFill>
              </a:rPr>
              <a:t>, we use great boldness in </a:t>
            </a:r>
            <a:r>
              <a:rPr lang="en-NZ" sz="2400" i="1" dirty="0" smtClean="0">
                <a:solidFill>
                  <a:schemeClr val="bg1"/>
                </a:solidFill>
              </a:rPr>
              <a:t>our</a:t>
            </a:r>
            <a:r>
              <a:rPr lang="en-NZ" sz="2400" dirty="0" smtClean="0">
                <a:solidFill>
                  <a:schemeClr val="bg1"/>
                </a:solidFill>
              </a:rPr>
              <a:t> speech,</a:t>
            </a:r>
            <a:r>
              <a:rPr lang="en-NZ" sz="2400" b="1" baseline="30000" dirty="0" smtClean="0">
                <a:solidFill>
                  <a:schemeClr val="bg1"/>
                </a:solidFill>
              </a:rPr>
              <a:t>13 </a:t>
            </a:r>
            <a:r>
              <a:rPr lang="en-NZ" sz="2400" dirty="0" smtClean="0">
                <a:solidFill>
                  <a:schemeClr val="bg1"/>
                </a:solidFill>
              </a:rPr>
              <a:t>and </a:t>
            </a:r>
            <a:r>
              <a:rPr lang="en-NZ" sz="2400" i="1" dirty="0" smtClean="0">
                <a:solidFill>
                  <a:schemeClr val="bg1"/>
                </a:solidFill>
              </a:rPr>
              <a:t>are</a:t>
            </a:r>
            <a:r>
              <a:rPr lang="en-NZ" sz="2400" dirty="0" smtClean="0">
                <a:solidFill>
                  <a:schemeClr val="bg1"/>
                </a:solidFill>
              </a:rPr>
              <a:t> not like Moses, </a:t>
            </a:r>
            <a:r>
              <a:rPr lang="en-NZ" sz="2400" i="1" dirty="0" smtClean="0">
                <a:solidFill>
                  <a:schemeClr val="bg1"/>
                </a:solidFill>
              </a:rPr>
              <a:t>who</a:t>
            </a:r>
            <a:r>
              <a:rPr lang="en-NZ" sz="2400" dirty="0" smtClean="0">
                <a:solidFill>
                  <a:schemeClr val="bg1"/>
                </a:solidFill>
              </a:rPr>
              <a:t> used to put a veil over his face so that the sons of Israel would not look intently at the end of what was fading away. </a:t>
            </a:r>
            <a:r>
              <a:rPr lang="en-NZ" sz="2400" b="1" baseline="30000" dirty="0" smtClean="0">
                <a:solidFill>
                  <a:schemeClr val="bg1"/>
                </a:solidFill>
              </a:rPr>
              <a:t>14 </a:t>
            </a:r>
            <a:r>
              <a:rPr lang="en-NZ" sz="2400" dirty="0" smtClean="0">
                <a:solidFill>
                  <a:schemeClr val="bg1"/>
                </a:solidFill>
              </a:rPr>
              <a:t>But their minds were hardened; for until this very day at the reading of the old covenant the same veil remains </a:t>
            </a:r>
            <a:r>
              <a:rPr lang="en-NZ" sz="2400" dirty="0" err="1" smtClean="0">
                <a:solidFill>
                  <a:schemeClr val="bg1"/>
                </a:solidFill>
              </a:rPr>
              <a:t>unlifted</a:t>
            </a:r>
            <a:r>
              <a:rPr lang="en-NZ" sz="2400" dirty="0" smtClean="0">
                <a:solidFill>
                  <a:schemeClr val="bg1"/>
                </a:solidFill>
              </a:rPr>
              <a:t>, because it is removed in Christ. </a:t>
            </a:r>
            <a:r>
              <a:rPr lang="en-NZ" sz="2400" b="1" baseline="30000" dirty="0" smtClean="0">
                <a:solidFill>
                  <a:schemeClr val="bg1"/>
                </a:solidFill>
              </a:rPr>
              <a:t>15 </a:t>
            </a:r>
            <a:r>
              <a:rPr lang="en-NZ" sz="2400" dirty="0" smtClean="0">
                <a:solidFill>
                  <a:schemeClr val="bg1"/>
                </a:solidFill>
              </a:rPr>
              <a:t>But to this day whenever Moses is read, a veil lies over their heart; </a:t>
            </a:r>
            <a:r>
              <a:rPr lang="en-NZ" sz="2400" b="1" baseline="30000" dirty="0" smtClean="0">
                <a:solidFill>
                  <a:schemeClr val="bg1"/>
                </a:solidFill>
              </a:rPr>
              <a:t>16 </a:t>
            </a:r>
            <a:r>
              <a:rPr lang="en-NZ" sz="2400" dirty="0" smtClean="0">
                <a:solidFill>
                  <a:schemeClr val="bg1"/>
                </a:solidFill>
              </a:rPr>
              <a:t>but whenever a person turns to the Lord, the veil is taken away. </a:t>
            </a:r>
            <a:r>
              <a:rPr lang="en-NZ" sz="2400" b="1" baseline="30000" dirty="0" smtClean="0">
                <a:solidFill>
                  <a:schemeClr val="bg1"/>
                </a:solidFill>
              </a:rPr>
              <a:t>17 </a:t>
            </a:r>
            <a:r>
              <a:rPr lang="en-NZ" sz="2400" dirty="0" smtClean="0">
                <a:solidFill>
                  <a:srgbClr val="FFFF00"/>
                </a:solidFill>
              </a:rPr>
              <a:t>Now the Lord is the Spirit, and where the Spirit of the Lord is, </a:t>
            </a:r>
            <a:r>
              <a:rPr lang="en-NZ" sz="2400" i="1" dirty="0" smtClean="0">
                <a:solidFill>
                  <a:srgbClr val="FFFF00"/>
                </a:solidFill>
              </a:rPr>
              <a:t>there</a:t>
            </a:r>
            <a:r>
              <a:rPr lang="en-NZ" sz="2400" dirty="0" smtClean="0">
                <a:solidFill>
                  <a:srgbClr val="FFFF00"/>
                </a:solidFill>
              </a:rPr>
              <a:t> is liberty.</a:t>
            </a:r>
            <a:r>
              <a:rPr lang="en-NZ" sz="2400" dirty="0" smtClean="0">
                <a:solidFill>
                  <a:schemeClr val="bg1"/>
                </a:solidFill>
              </a:rPr>
              <a:t> </a:t>
            </a:r>
            <a:r>
              <a:rPr lang="en-NZ" sz="2400" b="1" baseline="30000" dirty="0" smtClean="0">
                <a:solidFill>
                  <a:srgbClr val="FFFF00"/>
                </a:solidFill>
              </a:rPr>
              <a:t>18 </a:t>
            </a:r>
            <a:r>
              <a:rPr lang="en-NZ" sz="2400" dirty="0" smtClean="0">
                <a:solidFill>
                  <a:srgbClr val="FFFF00"/>
                </a:solidFill>
              </a:rPr>
              <a:t>But we all, with unveiled face, beholding as in a mirror the glory of the Lord, are being transformed into the same image from glory to glory, just as from the Lord, the Spirit.</a:t>
            </a:r>
            <a:endParaRPr lang="en-NZ" sz="2400" dirty="0">
              <a:solidFill>
                <a:srgbClr val="FFFF00"/>
              </a:solidFill>
            </a:endParaRPr>
          </a:p>
        </p:txBody>
      </p:sp>
    </p:spTree>
    <p:extLst>
      <p:ext uri="{BB962C8B-B14F-4D97-AF65-F5344CB8AC3E}">
        <p14:creationId xmlns:p14="http://schemas.microsoft.com/office/powerpoint/2010/main" val="1566970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6463" y="944495"/>
          <a:ext cx="9170895" cy="5047488"/>
        </p:xfrm>
        <a:graphic>
          <a:graphicData uri="http://schemas.openxmlformats.org/drawingml/2006/table">
            <a:tbl>
              <a:tblPr/>
              <a:tblGrid>
                <a:gridCol w="4505002">
                  <a:extLst>
                    <a:ext uri="{9D8B030D-6E8A-4147-A177-3AD203B41FA5}">
                      <a16:colId xmlns:a16="http://schemas.microsoft.com/office/drawing/2014/main" val="20000"/>
                    </a:ext>
                  </a:extLst>
                </a:gridCol>
                <a:gridCol w="4665893">
                  <a:extLst>
                    <a:ext uri="{9D8B030D-6E8A-4147-A177-3AD203B41FA5}">
                      <a16:colId xmlns:a16="http://schemas.microsoft.com/office/drawing/2014/main" val="20001"/>
                    </a:ext>
                  </a:extLst>
                </a:gridCol>
              </a:tblGrid>
              <a:tr h="357287">
                <a:tc>
                  <a:txBody>
                    <a:bodyPr/>
                    <a:lstStyle/>
                    <a:p>
                      <a:pPr marL="0" marR="0" algn="ctr">
                        <a:lnSpc>
                          <a:spcPct val="115000"/>
                        </a:lnSpc>
                        <a:spcBef>
                          <a:spcPts val="0"/>
                        </a:spcBef>
                        <a:spcAft>
                          <a:spcPts val="0"/>
                        </a:spcAft>
                      </a:pPr>
                      <a:r>
                        <a:rPr lang="en-NZ" sz="2400" b="1" dirty="0" smtClean="0">
                          <a:solidFill>
                            <a:srgbClr val="FFFF00"/>
                          </a:solidFill>
                          <a:latin typeface="Calibri"/>
                          <a:ea typeface="Calibri"/>
                          <a:cs typeface="Times New Roman"/>
                        </a:rPr>
                        <a:t>Old Contract</a:t>
                      </a:r>
                      <a:endParaRPr lang="en-NZ" sz="2400" b="1" dirty="0">
                        <a:solidFill>
                          <a:srgbClr val="FFFF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NZ" sz="2400" b="1" dirty="0" smtClean="0">
                          <a:solidFill>
                            <a:srgbClr val="FFFF00"/>
                          </a:solidFill>
                          <a:latin typeface="Calibri"/>
                          <a:ea typeface="Calibri"/>
                          <a:cs typeface="Times New Roman"/>
                        </a:rPr>
                        <a:t>New Covenant</a:t>
                      </a:r>
                      <a:endParaRPr lang="en-NZ" sz="2400" b="1" dirty="0">
                        <a:solidFill>
                          <a:srgbClr val="FFFF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36339">
                <a:tc>
                  <a:txBody>
                    <a:bodyPr/>
                    <a:lstStyle/>
                    <a:p>
                      <a:pPr marL="0" marR="0">
                        <a:lnSpc>
                          <a:spcPct val="115000"/>
                        </a:lnSpc>
                        <a:spcBef>
                          <a:spcPts val="0"/>
                        </a:spcBef>
                        <a:spcAft>
                          <a:spcPts val="0"/>
                        </a:spcAft>
                      </a:pPr>
                      <a:r>
                        <a:rPr lang="en-NZ" sz="2400" dirty="0">
                          <a:solidFill>
                            <a:schemeClr val="bg1"/>
                          </a:solidFill>
                          <a:latin typeface="Calibri"/>
                          <a:ea typeface="Calibri"/>
                          <a:cs typeface="Times New Roman"/>
                        </a:rPr>
                        <a:t>Fading</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Increasingly glorious</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36339">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Physical/External interaction</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Spirit/Internal interaction</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36339">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Resided in</a:t>
                      </a:r>
                      <a:r>
                        <a:rPr lang="en-NZ" sz="2400" baseline="0" dirty="0" smtClean="0">
                          <a:solidFill>
                            <a:schemeClr val="bg1"/>
                          </a:solidFill>
                          <a:latin typeface="Calibri"/>
                          <a:ea typeface="Calibri"/>
                          <a:cs typeface="Times New Roman"/>
                        </a:rPr>
                        <a:t> </a:t>
                      </a:r>
                      <a:r>
                        <a:rPr lang="en-NZ" sz="2400" dirty="0" smtClean="0">
                          <a:solidFill>
                            <a:schemeClr val="bg1"/>
                          </a:solidFill>
                          <a:latin typeface="Calibri"/>
                          <a:ea typeface="Calibri"/>
                          <a:cs typeface="Times New Roman"/>
                        </a:rPr>
                        <a:t>Temple of </a:t>
                      </a:r>
                      <a:r>
                        <a:rPr lang="en-NZ" sz="2400" dirty="0">
                          <a:solidFill>
                            <a:schemeClr val="bg1"/>
                          </a:solidFill>
                          <a:latin typeface="Calibri"/>
                          <a:ea typeface="Calibri"/>
                          <a:cs typeface="Times New Roman"/>
                        </a:rPr>
                        <a:t>stone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a:solidFill>
                            <a:schemeClr val="bg1"/>
                          </a:solidFill>
                          <a:latin typeface="Calibri"/>
                          <a:ea typeface="Calibri"/>
                          <a:cs typeface="Times New Roman"/>
                        </a:rPr>
                        <a:t>We are the temple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36339">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Temple built </a:t>
                      </a:r>
                      <a:r>
                        <a:rPr lang="en-NZ" sz="2400" dirty="0">
                          <a:solidFill>
                            <a:schemeClr val="bg1"/>
                          </a:solidFill>
                          <a:latin typeface="Calibri"/>
                          <a:ea typeface="Calibri"/>
                          <a:cs typeface="Times New Roman"/>
                        </a:rPr>
                        <a:t>by men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Church</a:t>
                      </a:r>
                      <a:r>
                        <a:rPr lang="en-NZ" sz="2400" baseline="0" dirty="0" smtClean="0">
                          <a:solidFill>
                            <a:schemeClr val="bg1"/>
                          </a:solidFill>
                          <a:latin typeface="Calibri"/>
                          <a:ea typeface="Calibri"/>
                          <a:cs typeface="Times New Roman"/>
                        </a:rPr>
                        <a:t> b</a:t>
                      </a:r>
                      <a:r>
                        <a:rPr lang="en-NZ" sz="2400" dirty="0" smtClean="0">
                          <a:solidFill>
                            <a:schemeClr val="bg1"/>
                          </a:solidFill>
                          <a:latin typeface="Calibri"/>
                          <a:ea typeface="Calibri"/>
                          <a:cs typeface="Times New Roman"/>
                        </a:rPr>
                        <a:t>uild </a:t>
                      </a:r>
                      <a:r>
                        <a:rPr lang="en-NZ" sz="2400" dirty="0">
                          <a:solidFill>
                            <a:schemeClr val="bg1"/>
                          </a:solidFill>
                          <a:latin typeface="Calibri"/>
                          <a:ea typeface="Calibri"/>
                          <a:cs typeface="Times New Roman"/>
                        </a:rPr>
                        <a:t>by God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36339">
                <a:tc>
                  <a:txBody>
                    <a:bodyPr/>
                    <a:lstStyle/>
                    <a:p>
                      <a:pPr marL="0" marR="0">
                        <a:lnSpc>
                          <a:spcPct val="115000"/>
                        </a:lnSpc>
                        <a:spcBef>
                          <a:spcPts val="0"/>
                        </a:spcBef>
                        <a:spcAft>
                          <a:spcPts val="0"/>
                        </a:spcAft>
                      </a:pPr>
                      <a:r>
                        <a:rPr lang="en-NZ" sz="2400" dirty="0">
                          <a:solidFill>
                            <a:schemeClr val="bg1"/>
                          </a:solidFill>
                          <a:latin typeface="Calibri"/>
                          <a:ea typeface="Calibri"/>
                          <a:cs typeface="Times New Roman"/>
                        </a:rPr>
                        <a:t>Tablets of stone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a:solidFill>
                            <a:schemeClr val="bg1"/>
                          </a:solidFill>
                          <a:latin typeface="Calibri"/>
                          <a:ea typeface="Calibri"/>
                          <a:cs typeface="Times New Roman"/>
                        </a:rPr>
                        <a:t>Tablets of heart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36339">
                <a:tc>
                  <a:txBody>
                    <a:bodyPr/>
                    <a:lstStyle/>
                    <a:p>
                      <a:pPr marL="0" marR="0">
                        <a:lnSpc>
                          <a:spcPct val="115000"/>
                        </a:lnSpc>
                        <a:spcBef>
                          <a:spcPts val="0"/>
                        </a:spcBef>
                        <a:spcAft>
                          <a:spcPts val="0"/>
                        </a:spcAft>
                      </a:pPr>
                      <a:r>
                        <a:rPr lang="en-NZ" sz="2400" dirty="0">
                          <a:solidFill>
                            <a:schemeClr val="bg1"/>
                          </a:solidFill>
                          <a:latin typeface="Calibri"/>
                          <a:ea typeface="Calibri"/>
                          <a:cs typeface="Times New Roman"/>
                        </a:rPr>
                        <a:t>Contract  (external </a:t>
                      </a:r>
                      <a:r>
                        <a:rPr lang="en-NZ" sz="2400" dirty="0" smtClean="0">
                          <a:solidFill>
                            <a:schemeClr val="bg1"/>
                          </a:solidFill>
                          <a:latin typeface="Calibri"/>
                          <a:ea typeface="Calibri"/>
                          <a:cs typeface="Times New Roman"/>
                        </a:rPr>
                        <a:t>works, form)</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a:solidFill>
                            <a:schemeClr val="bg1"/>
                          </a:solidFill>
                          <a:latin typeface="Calibri"/>
                          <a:ea typeface="Calibri"/>
                          <a:cs typeface="Times New Roman"/>
                        </a:rPr>
                        <a:t>Covenant  (fruit of </a:t>
                      </a:r>
                      <a:r>
                        <a:rPr lang="en-NZ" sz="2400" dirty="0" smtClean="0">
                          <a:solidFill>
                            <a:schemeClr val="bg1"/>
                          </a:solidFill>
                          <a:latin typeface="Calibri"/>
                          <a:ea typeface="Calibri"/>
                          <a:cs typeface="Times New Roman"/>
                        </a:rPr>
                        <a:t>Spirit, substance)</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36339">
                <a:tc>
                  <a:txBody>
                    <a:bodyPr/>
                    <a:lstStyle/>
                    <a:p>
                      <a:pPr marL="0" marR="0">
                        <a:lnSpc>
                          <a:spcPct val="115000"/>
                        </a:lnSpc>
                        <a:spcBef>
                          <a:spcPts val="0"/>
                        </a:spcBef>
                        <a:spcAft>
                          <a:spcPts val="0"/>
                        </a:spcAft>
                      </a:pPr>
                      <a:r>
                        <a:rPr lang="en-NZ" sz="2400" dirty="0">
                          <a:solidFill>
                            <a:schemeClr val="bg1"/>
                          </a:solidFill>
                          <a:latin typeface="Calibri"/>
                          <a:ea typeface="Calibri"/>
                          <a:cs typeface="Times New Roman"/>
                        </a:rPr>
                        <a:t>Result in death (apart from God)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a:solidFill>
                            <a:schemeClr val="bg1"/>
                          </a:solidFill>
                          <a:latin typeface="Calibri"/>
                          <a:ea typeface="Calibri"/>
                          <a:cs typeface="Times New Roman"/>
                        </a:rPr>
                        <a:t>Brings life  (abiding in Spirit)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57287">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God left</a:t>
                      </a:r>
                      <a:r>
                        <a:rPr lang="en-NZ" sz="2400" baseline="0" dirty="0" smtClean="0">
                          <a:solidFill>
                            <a:schemeClr val="bg1"/>
                          </a:solidFill>
                          <a:latin typeface="Calibri"/>
                          <a:ea typeface="Calibri"/>
                          <a:cs typeface="Times New Roman"/>
                        </a:rPr>
                        <a:t> the temple</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God never leaves us</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57287">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See His</a:t>
                      </a:r>
                      <a:r>
                        <a:rPr lang="en-NZ" sz="2400" baseline="0" dirty="0" smtClean="0">
                          <a:solidFill>
                            <a:schemeClr val="bg1"/>
                          </a:solidFill>
                          <a:latin typeface="Calibri"/>
                          <a:ea typeface="Calibri"/>
                          <a:cs typeface="Times New Roman"/>
                        </a:rPr>
                        <a:t> back</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Behold His face</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357287">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Hidden in cleft</a:t>
                      </a:r>
                      <a:r>
                        <a:rPr lang="en-NZ" sz="2400" baseline="0" dirty="0" smtClean="0">
                          <a:solidFill>
                            <a:schemeClr val="bg1"/>
                          </a:solidFill>
                          <a:latin typeface="Calibri"/>
                          <a:ea typeface="Calibri"/>
                          <a:cs typeface="Times New Roman"/>
                        </a:rPr>
                        <a:t> in </a:t>
                      </a:r>
                      <a:r>
                        <a:rPr lang="en-NZ" sz="2400" dirty="0" smtClean="0">
                          <a:solidFill>
                            <a:schemeClr val="bg1"/>
                          </a:solidFill>
                          <a:latin typeface="Calibri"/>
                          <a:ea typeface="Calibri"/>
                          <a:cs typeface="Times New Roman"/>
                        </a:rPr>
                        <a:t>rock</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Hidden in Christ</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357287">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Form only</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NZ" sz="2400" dirty="0" smtClean="0">
                          <a:solidFill>
                            <a:schemeClr val="bg1"/>
                          </a:solidFill>
                          <a:latin typeface="Calibri"/>
                          <a:ea typeface="Calibri"/>
                          <a:cs typeface="Times New Roman"/>
                        </a:rPr>
                        <a:t>Form and substance</a:t>
                      </a:r>
                      <a:endParaRPr lang="en-NZ" sz="2400" dirty="0">
                        <a:solidFill>
                          <a:schemeClr val="bg1"/>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oel\Dropbox (The Rock Team)\Noel files\Messages\Glory Within\Barnacle-Bottle-photo-Marie-Cameron-2014-10-172x300.jpg"/>
          <p:cNvPicPr>
            <a:picLocks noChangeAspect="1" noChangeArrowheads="1"/>
          </p:cNvPicPr>
          <p:nvPr/>
        </p:nvPicPr>
        <p:blipFill>
          <a:blip r:embed="rId2" cstate="print"/>
          <a:srcRect/>
          <a:stretch>
            <a:fillRect/>
          </a:stretch>
        </p:blipFill>
        <p:spPr bwMode="auto">
          <a:xfrm>
            <a:off x="421340" y="591665"/>
            <a:ext cx="2504940" cy="3675529"/>
          </a:xfrm>
          <a:prstGeom prst="rect">
            <a:avLst/>
          </a:prstGeom>
          <a:noFill/>
        </p:spPr>
      </p:pic>
      <p:pic>
        <p:nvPicPr>
          <p:cNvPr id="4099" name="Picture 3" descr="C:\Users\Noel\Dropbox (The Rock Team)\Noel files\Messages\Glory Within\Barnacle-Beer-photo-Marie-Cameron-2014-1.jpg"/>
          <p:cNvPicPr>
            <a:picLocks noChangeAspect="1" noChangeArrowheads="1"/>
          </p:cNvPicPr>
          <p:nvPr/>
        </p:nvPicPr>
        <p:blipFill>
          <a:blip r:embed="rId3" cstate="print"/>
          <a:srcRect/>
          <a:stretch>
            <a:fillRect/>
          </a:stretch>
        </p:blipFill>
        <p:spPr bwMode="auto">
          <a:xfrm>
            <a:off x="3101788" y="582699"/>
            <a:ext cx="2895600" cy="3693459"/>
          </a:xfrm>
          <a:prstGeom prst="rect">
            <a:avLst/>
          </a:prstGeom>
          <a:noFill/>
        </p:spPr>
      </p:pic>
      <p:pic>
        <p:nvPicPr>
          <p:cNvPr id="4100" name="Picture 4" descr="C:\Users\Noel\Dropbox (The Rock Team)\Noel files\Messages\Glory Within\Barnacle-Bottle-photo-Marie-Cameron-2014-11-162x300.jpg"/>
          <p:cNvPicPr>
            <a:picLocks noChangeAspect="1" noChangeArrowheads="1"/>
          </p:cNvPicPr>
          <p:nvPr/>
        </p:nvPicPr>
        <p:blipFill>
          <a:blip r:embed="rId4" cstate="print"/>
          <a:srcRect/>
          <a:stretch>
            <a:fillRect/>
          </a:stretch>
        </p:blipFill>
        <p:spPr bwMode="auto">
          <a:xfrm>
            <a:off x="6188634" y="587182"/>
            <a:ext cx="2444377" cy="3657600"/>
          </a:xfrm>
          <a:prstGeom prst="rect">
            <a:avLst/>
          </a:prstGeom>
          <a:noFill/>
        </p:spPr>
      </p:pic>
      <p:pic>
        <p:nvPicPr>
          <p:cNvPr id="5" name="Picture 2" descr="C:\Users\Noel\Dropbox (The Rock Team)\Noel files\Messages\Glory Within\d650bb126a17bc89cf9c675db0bcb7b9--pony-style-light-teal.jpg"/>
          <p:cNvPicPr>
            <a:picLocks noChangeAspect="1" noChangeArrowheads="1"/>
          </p:cNvPicPr>
          <p:nvPr/>
        </p:nvPicPr>
        <p:blipFill>
          <a:blip r:embed="rId5" cstate="print"/>
          <a:srcRect/>
          <a:stretch>
            <a:fillRect/>
          </a:stretch>
        </p:blipFill>
        <p:spPr bwMode="auto">
          <a:xfrm>
            <a:off x="8839201" y="591671"/>
            <a:ext cx="1577786" cy="36986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270" y="923383"/>
            <a:ext cx="4374778" cy="2062103"/>
          </a:xfrm>
          <a:prstGeom prst="rect">
            <a:avLst/>
          </a:prstGeom>
        </p:spPr>
        <p:txBody>
          <a:bodyPr wrap="square">
            <a:spAutoFit/>
          </a:bodyPr>
          <a:lstStyle/>
          <a:p>
            <a:r>
              <a:rPr lang="en-NZ" sz="3200" b="1" dirty="0" smtClean="0">
                <a:solidFill>
                  <a:schemeClr val="bg1"/>
                </a:solidFill>
              </a:rPr>
              <a:t>Ephesians 3:19  </a:t>
            </a:r>
          </a:p>
          <a:p>
            <a:r>
              <a:rPr lang="en-NZ" sz="2400" b="1" baseline="30000" dirty="0" smtClean="0">
                <a:solidFill>
                  <a:schemeClr val="bg1"/>
                </a:solidFill>
              </a:rPr>
              <a:t>19 </a:t>
            </a:r>
            <a:r>
              <a:rPr lang="en-NZ" sz="2400" dirty="0" smtClean="0">
                <a:solidFill>
                  <a:schemeClr val="bg1"/>
                </a:solidFill>
              </a:rPr>
              <a:t>and to know the love of Christ which surpasses knowledge, that you may be filled up to all the fullness of God.</a:t>
            </a:r>
            <a:endParaRPr lang="en-NZ" sz="2400" dirty="0">
              <a:solidFill>
                <a:schemeClr val="bg1"/>
              </a:solidFill>
            </a:endParaRPr>
          </a:p>
        </p:txBody>
      </p:sp>
      <p:sp>
        <p:nvSpPr>
          <p:cNvPr id="5" name="Rectangle 4"/>
          <p:cNvSpPr/>
          <p:nvPr/>
        </p:nvSpPr>
        <p:spPr>
          <a:xfrm>
            <a:off x="412378" y="3307992"/>
            <a:ext cx="4329951" cy="2062103"/>
          </a:xfrm>
          <a:prstGeom prst="rect">
            <a:avLst/>
          </a:prstGeom>
        </p:spPr>
        <p:txBody>
          <a:bodyPr wrap="square">
            <a:spAutoFit/>
          </a:bodyPr>
          <a:lstStyle/>
          <a:p>
            <a:r>
              <a:rPr lang="en-NZ" sz="3200" b="1" dirty="0" smtClean="0">
                <a:solidFill>
                  <a:schemeClr val="bg1"/>
                </a:solidFill>
              </a:rPr>
              <a:t>Habakkuk 2:14</a:t>
            </a:r>
          </a:p>
          <a:p>
            <a:r>
              <a:rPr lang="en-NZ" sz="2400" dirty="0" smtClean="0">
                <a:solidFill>
                  <a:schemeClr val="bg1"/>
                </a:solidFill>
              </a:rPr>
              <a:t>“For the earth will be filled With the knowledge of the </a:t>
            </a:r>
            <a:r>
              <a:rPr lang="en-NZ" sz="2400" b="1" dirty="0" smtClean="0">
                <a:solidFill>
                  <a:schemeClr val="bg1"/>
                </a:solidFill>
              </a:rPr>
              <a:t>glory</a:t>
            </a:r>
            <a:r>
              <a:rPr lang="en-NZ" sz="2400" dirty="0" smtClean="0">
                <a:solidFill>
                  <a:schemeClr val="bg1"/>
                </a:solidFill>
              </a:rPr>
              <a:t> of the </a:t>
            </a:r>
            <a:r>
              <a:rPr lang="en-NZ" sz="2400" cap="small" dirty="0" smtClean="0">
                <a:solidFill>
                  <a:schemeClr val="bg1"/>
                </a:solidFill>
              </a:rPr>
              <a:t>Lord</a:t>
            </a:r>
            <a:r>
              <a:rPr lang="en-NZ" sz="2400" dirty="0" smtClean="0">
                <a:solidFill>
                  <a:schemeClr val="bg1"/>
                </a:solidFill>
              </a:rPr>
              <a:t>, </a:t>
            </a:r>
            <a:r>
              <a:rPr lang="en-NZ" sz="2400" b="1" dirty="0" smtClean="0">
                <a:solidFill>
                  <a:schemeClr val="bg1"/>
                </a:solidFill>
              </a:rPr>
              <a:t>As</a:t>
            </a:r>
            <a:r>
              <a:rPr lang="en-NZ" sz="2400" dirty="0" smtClean="0">
                <a:solidFill>
                  <a:schemeClr val="bg1"/>
                </a:solidFill>
              </a:rPr>
              <a:t> the </a:t>
            </a:r>
            <a:r>
              <a:rPr lang="en-NZ" sz="2400" b="1" dirty="0" smtClean="0">
                <a:solidFill>
                  <a:schemeClr val="bg1"/>
                </a:solidFill>
              </a:rPr>
              <a:t>waters</a:t>
            </a:r>
            <a:r>
              <a:rPr lang="en-NZ" sz="2400" dirty="0" smtClean="0">
                <a:solidFill>
                  <a:schemeClr val="bg1"/>
                </a:solidFill>
              </a:rPr>
              <a:t> </a:t>
            </a:r>
            <a:r>
              <a:rPr lang="en-NZ" sz="2400" b="1" dirty="0" smtClean="0">
                <a:solidFill>
                  <a:schemeClr val="bg1"/>
                </a:solidFill>
              </a:rPr>
              <a:t>cover</a:t>
            </a:r>
            <a:r>
              <a:rPr lang="en-NZ" sz="2400" dirty="0" smtClean="0">
                <a:solidFill>
                  <a:schemeClr val="bg1"/>
                </a:solidFill>
              </a:rPr>
              <a:t> the sea.</a:t>
            </a:r>
            <a:endParaRPr lang="en-NZ" sz="2400" dirty="0">
              <a:solidFill>
                <a:schemeClr val="bg1"/>
              </a:solidFill>
            </a:endParaRPr>
          </a:p>
        </p:txBody>
      </p:sp>
      <p:pic>
        <p:nvPicPr>
          <p:cNvPr id="6" name="Picture 3" descr="C:\Users\Noel\Dropbox (The Rock Team)\Noel files\Messages\Glory Within\neon-1596205_960_720.jpg"/>
          <p:cNvPicPr>
            <a:picLocks noChangeAspect="1" noChangeArrowheads="1"/>
          </p:cNvPicPr>
          <p:nvPr/>
        </p:nvPicPr>
        <p:blipFill>
          <a:blip r:embed="rId2" cstate="print"/>
          <a:srcRect/>
          <a:stretch>
            <a:fillRect/>
          </a:stretch>
        </p:blipFill>
        <p:spPr bwMode="auto">
          <a:xfrm>
            <a:off x="4948517" y="1072730"/>
            <a:ext cx="4580965" cy="420205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929" y="1368495"/>
            <a:ext cx="8848165" cy="4154984"/>
          </a:xfrm>
          <a:prstGeom prst="rect">
            <a:avLst/>
          </a:prstGeom>
        </p:spPr>
        <p:txBody>
          <a:bodyPr wrap="square">
            <a:spAutoFit/>
          </a:bodyPr>
          <a:lstStyle/>
          <a:p>
            <a:r>
              <a:rPr lang="en-NZ" sz="2400" b="1" baseline="30000" dirty="0" smtClean="0">
                <a:solidFill>
                  <a:schemeClr val="bg1"/>
                </a:solidFill>
              </a:rPr>
              <a:t>2 </a:t>
            </a:r>
            <a:r>
              <a:rPr lang="en-NZ" sz="2400" dirty="0" smtClean="0">
                <a:solidFill>
                  <a:schemeClr val="bg1"/>
                </a:solidFill>
              </a:rPr>
              <a:t>And I saw the holy city, new Jerusalem, coming down out of heaven from God, made ready as a bride adorned for her husband. </a:t>
            </a:r>
            <a:r>
              <a:rPr lang="en-NZ" sz="2400" b="1" baseline="30000" dirty="0" smtClean="0">
                <a:solidFill>
                  <a:schemeClr val="bg1"/>
                </a:solidFill>
              </a:rPr>
              <a:t>3 </a:t>
            </a:r>
            <a:r>
              <a:rPr lang="en-NZ" sz="2400" dirty="0" smtClean="0">
                <a:solidFill>
                  <a:schemeClr val="bg1"/>
                </a:solidFill>
              </a:rPr>
              <a:t>And I heard a loud voice from the throne, saying, “Behold, the tabernacle of God is among men, and He will dwell among them, and they shall be His people, and God Himself will be among them,</a:t>
            </a:r>
          </a:p>
          <a:p>
            <a:endParaRPr lang="en-NZ" sz="2400" dirty="0" smtClean="0">
              <a:solidFill>
                <a:schemeClr val="bg1"/>
              </a:solidFill>
            </a:endParaRPr>
          </a:p>
          <a:p>
            <a:r>
              <a:rPr lang="en-NZ" sz="2400" b="1" baseline="30000" dirty="0" smtClean="0">
                <a:solidFill>
                  <a:schemeClr val="bg1"/>
                </a:solidFill>
              </a:rPr>
              <a:t>22 </a:t>
            </a:r>
            <a:r>
              <a:rPr lang="en-NZ" sz="2400" dirty="0" smtClean="0">
                <a:solidFill>
                  <a:schemeClr val="bg1"/>
                </a:solidFill>
              </a:rPr>
              <a:t>I saw no temple in it, for the Lord God the Almighty and the Lamb are its temple. </a:t>
            </a:r>
            <a:r>
              <a:rPr lang="en-NZ" sz="2400" b="1" baseline="30000" dirty="0" smtClean="0">
                <a:solidFill>
                  <a:schemeClr val="bg1"/>
                </a:solidFill>
              </a:rPr>
              <a:t>23 </a:t>
            </a:r>
            <a:r>
              <a:rPr lang="en-NZ" sz="2400" dirty="0" smtClean="0">
                <a:solidFill>
                  <a:schemeClr val="bg1"/>
                </a:solidFill>
              </a:rPr>
              <a:t>And the city has no need of the sun or of the moon to shine on it, for the glory of God has illumined it, and its lamp </a:t>
            </a:r>
            <a:r>
              <a:rPr lang="en-NZ" sz="2400" i="1" dirty="0" smtClean="0">
                <a:solidFill>
                  <a:schemeClr val="bg1"/>
                </a:solidFill>
              </a:rPr>
              <a:t>is</a:t>
            </a:r>
            <a:r>
              <a:rPr lang="en-NZ" sz="2400" dirty="0" smtClean="0">
                <a:solidFill>
                  <a:schemeClr val="bg1"/>
                </a:solidFill>
              </a:rPr>
              <a:t> the Lamb. </a:t>
            </a:r>
            <a:r>
              <a:rPr lang="en-NZ" sz="2400" b="1" baseline="30000" dirty="0" smtClean="0">
                <a:solidFill>
                  <a:schemeClr val="bg1"/>
                </a:solidFill>
              </a:rPr>
              <a:t>24 </a:t>
            </a:r>
            <a:r>
              <a:rPr lang="en-NZ" sz="2400" dirty="0" smtClean="0">
                <a:solidFill>
                  <a:schemeClr val="bg1"/>
                </a:solidFill>
              </a:rPr>
              <a:t>The nations will walk by its light, and the kings of the earth will bring their glory into it.</a:t>
            </a:r>
            <a:endParaRPr lang="en-NZ" sz="2400" dirty="0">
              <a:solidFill>
                <a:schemeClr val="bg1"/>
              </a:solidFill>
            </a:endParaRPr>
          </a:p>
        </p:txBody>
      </p:sp>
      <p:sp>
        <p:nvSpPr>
          <p:cNvPr id="5" name="Rectangle 4"/>
          <p:cNvSpPr/>
          <p:nvPr/>
        </p:nvSpPr>
        <p:spPr>
          <a:xfrm>
            <a:off x="749322" y="823863"/>
            <a:ext cx="3287247" cy="523220"/>
          </a:xfrm>
          <a:prstGeom prst="rect">
            <a:avLst/>
          </a:prstGeom>
        </p:spPr>
        <p:txBody>
          <a:bodyPr wrap="none">
            <a:spAutoFit/>
          </a:bodyPr>
          <a:lstStyle/>
          <a:p>
            <a:r>
              <a:rPr lang="en-US" sz="2800" b="1" dirty="0" smtClean="0">
                <a:solidFill>
                  <a:schemeClr val="bg1"/>
                </a:solidFill>
                <a:latin typeface="Myriad Pro" panose="020B0503030403020204" pitchFamily="34" charset="0"/>
              </a:rPr>
              <a:t>Revelation 21: 2, 22</a:t>
            </a:r>
          </a:p>
        </p:txBody>
      </p:sp>
    </p:spTree>
    <p:extLst>
      <p:ext uri="{BB962C8B-B14F-4D97-AF65-F5344CB8AC3E}">
        <p14:creationId xmlns:p14="http://schemas.microsoft.com/office/powerpoint/2010/main" val="3185923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888" y="1017965"/>
            <a:ext cx="10659605" cy="3970318"/>
          </a:xfrm>
          <a:prstGeom prst="rect">
            <a:avLst/>
          </a:prstGeom>
        </p:spPr>
        <p:txBody>
          <a:bodyPr wrap="square">
            <a:spAutoFit/>
          </a:bodyPr>
          <a:lstStyle/>
          <a:p>
            <a:r>
              <a:rPr lang="en-NZ" sz="3600" b="1" dirty="0" smtClean="0">
                <a:solidFill>
                  <a:schemeClr val="bg1"/>
                </a:solidFill>
                <a:latin typeface="Myriad Pro" panose="020B0503030403020204" pitchFamily="34" charset="0"/>
              </a:rPr>
              <a:t>Darkness, rot and despair are not our enemies.</a:t>
            </a:r>
          </a:p>
          <a:p>
            <a:r>
              <a:rPr lang="en-NZ" sz="3600" b="1" dirty="0" smtClean="0">
                <a:solidFill>
                  <a:schemeClr val="bg1"/>
                </a:solidFill>
                <a:latin typeface="Myriad Pro" panose="020B0503030403020204" pitchFamily="34" charset="0"/>
              </a:rPr>
              <a:t>Q: Where is light? Where is salt?  Where is hope?</a:t>
            </a:r>
          </a:p>
          <a:p>
            <a:endParaRPr lang="en-NZ" sz="3600" b="1" dirty="0" smtClean="0">
              <a:solidFill>
                <a:schemeClr val="bg1"/>
              </a:solidFill>
              <a:latin typeface="Myriad Pro" panose="020B0503030403020204" pitchFamily="34" charset="0"/>
            </a:endParaRPr>
          </a:p>
          <a:p>
            <a:r>
              <a:rPr lang="en-NZ" sz="3600" b="1" dirty="0" smtClean="0">
                <a:solidFill>
                  <a:schemeClr val="bg1"/>
                </a:solidFill>
                <a:latin typeface="Myriad Pro" panose="020B0503030403020204" pitchFamily="34" charset="0"/>
              </a:rPr>
              <a:t>Spirit of God and His Word at work within us.</a:t>
            </a:r>
          </a:p>
          <a:p>
            <a:r>
              <a:rPr lang="en-NZ" sz="3600" b="1" dirty="0" smtClean="0">
                <a:solidFill>
                  <a:schemeClr val="bg1"/>
                </a:solidFill>
                <a:latin typeface="Myriad Pro" panose="020B0503030403020204" pitchFamily="34" charset="0"/>
              </a:rPr>
              <a:t>Christ in us is our light and hope.</a:t>
            </a:r>
          </a:p>
          <a:p>
            <a:r>
              <a:rPr lang="en-NZ" sz="3600" b="1" dirty="0" smtClean="0">
                <a:solidFill>
                  <a:schemeClr val="bg1"/>
                </a:solidFill>
                <a:latin typeface="Myriad Pro" panose="020B0503030403020204" pitchFamily="34" charset="0"/>
              </a:rPr>
              <a:t>Christ in the Church is the light and hope of the world.  </a:t>
            </a:r>
            <a:r>
              <a:rPr lang="en-NZ" sz="3600" i="1" dirty="0" smtClean="0">
                <a:solidFill>
                  <a:schemeClr val="bg1"/>
                </a:solidFill>
                <a:latin typeface="Myriad Pro" panose="020B0503030403020204" pitchFamily="34" charset="0"/>
              </a:rPr>
              <a:t>(Romans 8:19)</a:t>
            </a:r>
          </a:p>
        </p:txBody>
      </p:sp>
    </p:spTree>
    <p:extLst>
      <p:ext uri="{BB962C8B-B14F-4D97-AF65-F5344CB8AC3E}">
        <p14:creationId xmlns:p14="http://schemas.microsoft.com/office/powerpoint/2010/main" val="156697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124" y="1997839"/>
            <a:ext cx="11529753" cy="646331"/>
          </a:xfrm>
          <a:prstGeom prst="rect">
            <a:avLst/>
          </a:prstGeom>
        </p:spPr>
        <p:txBody>
          <a:bodyPr wrap="square">
            <a:spAutoFit/>
          </a:bodyPr>
          <a:lstStyle/>
          <a:p>
            <a:r>
              <a:rPr lang="en-US" sz="3600" b="1" dirty="0" smtClean="0">
                <a:solidFill>
                  <a:schemeClr val="bg1"/>
                </a:solidFill>
                <a:latin typeface="Myriad Pro" panose="020B0503030403020204" pitchFamily="34" charset="0"/>
              </a:rPr>
              <a:t> </a:t>
            </a:r>
            <a:endParaRPr lang="en-US" sz="3600" dirty="0">
              <a:solidFill>
                <a:schemeClr val="bg1"/>
              </a:solidFill>
              <a:latin typeface="Myriad Pro" panose="020B0503030403020204" pitchFamily="34" charset="0"/>
            </a:endParaRPr>
          </a:p>
        </p:txBody>
      </p:sp>
      <p:grpSp>
        <p:nvGrpSpPr>
          <p:cNvPr id="10" name="Group 9"/>
          <p:cNvGrpSpPr/>
          <p:nvPr/>
        </p:nvGrpSpPr>
        <p:grpSpPr>
          <a:xfrm>
            <a:off x="932312" y="1003121"/>
            <a:ext cx="10318377" cy="4663746"/>
            <a:chOff x="1066787" y="1182421"/>
            <a:chExt cx="10318377" cy="4663746"/>
          </a:xfrm>
        </p:grpSpPr>
        <p:sp>
          <p:nvSpPr>
            <p:cNvPr id="5" name="Rectangle 4"/>
            <p:cNvSpPr/>
            <p:nvPr/>
          </p:nvSpPr>
          <p:spPr>
            <a:xfrm>
              <a:off x="1101688" y="1182421"/>
              <a:ext cx="4887172" cy="584775"/>
            </a:xfrm>
            <a:prstGeom prst="rect">
              <a:avLst/>
            </a:prstGeom>
          </p:spPr>
          <p:txBody>
            <a:bodyPr wrap="square">
              <a:spAutoFit/>
            </a:bodyPr>
            <a:lstStyle/>
            <a:p>
              <a:r>
                <a:rPr lang="en-US" sz="3200" b="1" dirty="0" smtClean="0">
                  <a:solidFill>
                    <a:schemeClr val="bg1"/>
                  </a:solidFill>
                  <a:latin typeface="Myriad Pro" panose="020B0503030403020204" pitchFamily="34" charset="0"/>
                </a:rPr>
                <a:t>Ephesians 5:14</a:t>
              </a:r>
            </a:p>
          </p:txBody>
        </p:sp>
        <p:sp>
          <p:nvSpPr>
            <p:cNvPr id="6" name="Rectangle 5"/>
            <p:cNvSpPr/>
            <p:nvPr/>
          </p:nvSpPr>
          <p:spPr>
            <a:xfrm>
              <a:off x="1066787" y="1707311"/>
              <a:ext cx="10255624" cy="1077218"/>
            </a:xfrm>
            <a:prstGeom prst="rect">
              <a:avLst/>
            </a:prstGeom>
          </p:spPr>
          <p:txBody>
            <a:bodyPr wrap="square">
              <a:spAutoFit/>
            </a:bodyPr>
            <a:lstStyle/>
            <a:p>
              <a:r>
                <a:rPr lang="en-NZ" sz="3200" dirty="0" smtClean="0">
                  <a:solidFill>
                    <a:schemeClr val="bg1"/>
                  </a:solidFill>
                </a:rPr>
                <a:t>For this reason it says, “Awake, sleeper, And </a:t>
              </a:r>
              <a:r>
                <a:rPr lang="en-NZ" sz="3200" b="1" dirty="0" smtClean="0">
                  <a:solidFill>
                    <a:schemeClr val="bg1"/>
                  </a:solidFill>
                </a:rPr>
                <a:t>arise</a:t>
              </a:r>
              <a:r>
                <a:rPr lang="en-NZ" sz="3200" dirty="0" smtClean="0">
                  <a:solidFill>
                    <a:schemeClr val="bg1"/>
                  </a:solidFill>
                </a:rPr>
                <a:t> from the dead, And Christ will </a:t>
              </a:r>
              <a:r>
                <a:rPr lang="en-NZ" sz="3200" b="1" dirty="0" smtClean="0">
                  <a:solidFill>
                    <a:schemeClr val="bg1"/>
                  </a:solidFill>
                </a:rPr>
                <a:t>shine</a:t>
              </a:r>
              <a:r>
                <a:rPr lang="en-NZ" sz="3200" dirty="0" smtClean="0">
                  <a:solidFill>
                    <a:schemeClr val="bg1"/>
                  </a:solidFill>
                </a:rPr>
                <a:t> on you.”</a:t>
              </a:r>
              <a:endParaRPr lang="en-NZ" sz="3200" dirty="0">
                <a:solidFill>
                  <a:schemeClr val="bg1"/>
                </a:solidFill>
              </a:endParaRPr>
            </a:p>
          </p:txBody>
        </p:sp>
        <p:sp>
          <p:nvSpPr>
            <p:cNvPr id="7" name="Rectangle 6"/>
            <p:cNvSpPr/>
            <p:nvPr/>
          </p:nvSpPr>
          <p:spPr>
            <a:xfrm>
              <a:off x="1164441" y="3091903"/>
              <a:ext cx="4887172" cy="584775"/>
            </a:xfrm>
            <a:prstGeom prst="rect">
              <a:avLst/>
            </a:prstGeom>
          </p:spPr>
          <p:txBody>
            <a:bodyPr wrap="square">
              <a:spAutoFit/>
            </a:bodyPr>
            <a:lstStyle/>
            <a:p>
              <a:r>
                <a:rPr lang="en-US" sz="3200" b="1" dirty="0" smtClean="0">
                  <a:solidFill>
                    <a:schemeClr val="bg1"/>
                  </a:solidFill>
                  <a:latin typeface="Myriad Pro" panose="020B0503030403020204" pitchFamily="34" charset="0"/>
                </a:rPr>
                <a:t>Isaiah 60:1</a:t>
              </a:r>
            </a:p>
          </p:txBody>
        </p:sp>
        <p:sp>
          <p:nvSpPr>
            <p:cNvPr id="8" name="Rectangle 7"/>
            <p:cNvSpPr/>
            <p:nvPr/>
          </p:nvSpPr>
          <p:spPr>
            <a:xfrm>
              <a:off x="1129540" y="3616793"/>
              <a:ext cx="10255624" cy="1077218"/>
            </a:xfrm>
            <a:prstGeom prst="rect">
              <a:avLst/>
            </a:prstGeom>
          </p:spPr>
          <p:txBody>
            <a:bodyPr wrap="square">
              <a:spAutoFit/>
            </a:bodyPr>
            <a:lstStyle/>
            <a:p>
              <a:r>
                <a:rPr lang="en-NZ" sz="3200" dirty="0" smtClean="0">
                  <a:solidFill>
                    <a:schemeClr val="bg1"/>
                  </a:solidFill>
                </a:rPr>
                <a:t>[ </a:t>
              </a:r>
              <a:r>
                <a:rPr lang="en-NZ" sz="3200" i="1" dirty="0" smtClean="0">
                  <a:solidFill>
                    <a:schemeClr val="bg1"/>
                  </a:solidFill>
                </a:rPr>
                <a:t>A Glorified Zion</a:t>
              </a:r>
              <a:r>
                <a:rPr lang="en-NZ" sz="3200" dirty="0" smtClean="0">
                  <a:solidFill>
                    <a:schemeClr val="bg1"/>
                  </a:solidFill>
                </a:rPr>
                <a:t> ] “</a:t>
              </a:r>
              <a:r>
                <a:rPr lang="en-NZ" sz="3200" b="1" dirty="0" smtClean="0">
                  <a:solidFill>
                    <a:schemeClr val="bg1"/>
                  </a:solidFill>
                </a:rPr>
                <a:t>Arise</a:t>
              </a:r>
              <a:r>
                <a:rPr lang="en-NZ" sz="3200" dirty="0" smtClean="0">
                  <a:solidFill>
                    <a:schemeClr val="bg1"/>
                  </a:solidFill>
                </a:rPr>
                <a:t>, </a:t>
              </a:r>
              <a:r>
                <a:rPr lang="en-NZ" sz="3200" b="1" dirty="0" smtClean="0">
                  <a:solidFill>
                    <a:schemeClr val="bg1"/>
                  </a:solidFill>
                </a:rPr>
                <a:t>shine</a:t>
              </a:r>
              <a:r>
                <a:rPr lang="en-NZ" sz="3200" dirty="0" smtClean="0">
                  <a:solidFill>
                    <a:schemeClr val="bg1"/>
                  </a:solidFill>
                </a:rPr>
                <a:t>; for your light has come, And the glory of the </a:t>
              </a:r>
              <a:r>
                <a:rPr lang="en-NZ" sz="3200" cap="small" dirty="0" smtClean="0">
                  <a:solidFill>
                    <a:schemeClr val="bg1"/>
                  </a:solidFill>
                </a:rPr>
                <a:t>Lord</a:t>
              </a:r>
              <a:r>
                <a:rPr lang="en-NZ" sz="3200" dirty="0" smtClean="0">
                  <a:solidFill>
                    <a:schemeClr val="bg1"/>
                  </a:solidFill>
                </a:rPr>
                <a:t> has risen upon you.</a:t>
              </a:r>
              <a:endParaRPr lang="en-NZ" sz="3200" dirty="0">
                <a:solidFill>
                  <a:schemeClr val="bg1"/>
                </a:solidFill>
              </a:endParaRPr>
            </a:p>
          </p:txBody>
        </p:sp>
        <p:sp>
          <p:nvSpPr>
            <p:cNvPr id="9" name="Rectangle 8"/>
            <p:cNvSpPr/>
            <p:nvPr/>
          </p:nvSpPr>
          <p:spPr>
            <a:xfrm>
              <a:off x="1197558" y="5261392"/>
              <a:ext cx="1609736" cy="584775"/>
            </a:xfrm>
            <a:prstGeom prst="rect">
              <a:avLst/>
            </a:prstGeom>
          </p:spPr>
          <p:txBody>
            <a:bodyPr wrap="none">
              <a:spAutoFit/>
            </a:bodyPr>
            <a:lstStyle/>
            <a:p>
              <a:r>
                <a:rPr lang="en-US" sz="3200" b="1" dirty="0" smtClean="0">
                  <a:solidFill>
                    <a:schemeClr val="bg1"/>
                  </a:solidFill>
                  <a:latin typeface="Myriad Pro" panose="020B0503030403020204" pitchFamily="34" charset="0"/>
                </a:rPr>
                <a:t>John 17</a:t>
              </a:r>
            </a:p>
          </p:txBody>
        </p:sp>
      </p:grpSp>
    </p:spTree>
    <p:extLst>
      <p:ext uri="{BB962C8B-B14F-4D97-AF65-F5344CB8AC3E}">
        <p14:creationId xmlns:p14="http://schemas.microsoft.com/office/powerpoint/2010/main" val="151884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4208" y="1807766"/>
            <a:ext cx="11215415" cy="1754326"/>
          </a:xfrm>
          <a:prstGeom prst="rect">
            <a:avLst/>
          </a:prstGeom>
        </p:spPr>
        <p:txBody>
          <a:bodyPr wrap="square">
            <a:spAutoFit/>
          </a:bodyPr>
          <a:lstStyle/>
          <a:p>
            <a:r>
              <a:rPr lang="en-US" sz="3600" b="1" dirty="0" err="1" smtClean="0">
                <a:solidFill>
                  <a:schemeClr val="bg1"/>
                </a:solidFill>
                <a:latin typeface="Myriad Pro" panose="020B0503030403020204" pitchFamily="34" charset="0"/>
              </a:rPr>
              <a:t>Kavod</a:t>
            </a:r>
            <a:r>
              <a:rPr lang="en-US" sz="3600" b="1" dirty="0" smtClean="0">
                <a:solidFill>
                  <a:schemeClr val="bg1"/>
                </a:solidFill>
                <a:latin typeface="Myriad Pro" panose="020B0503030403020204" pitchFamily="34" charset="0"/>
              </a:rPr>
              <a:t> </a:t>
            </a:r>
            <a:r>
              <a:rPr lang="en-US" sz="3600" dirty="0" smtClean="0">
                <a:solidFill>
                  <a:schemeClr val="bg1"/>
                </a:solidFill>
                <a:latin typeface="Myriad Pro" panose="020B0503030403020204" pitchFamily="34" charset="0"/>
              </a:rPr>
              <a:t>– weight, honor      </a:t>
            </a:r>
          </a:p>
          <a:p>
            <a:r>
              <a:rPr lang="en-US" sz="3600" b="1" dirty="0" err="1" smtClean="0">
                <a:solidFill>
                  <a:schemeClr val="bg1"/>
                </a:solidFill>
                <a:latin typeface="Myriad Pro" panose="020B0503030403020204" pitchFamily="34" charset="0"/>
              </a:rPr>
              <a:t>Doxa</a:t>
            </a:r>
            <a:r>
              <a:rPr lang="en-US" sz="3600" dirty="0" smtClean="0">
                <a:solidFill>
                  <a:schemeClr val="bg1"/>
                </a:solidFill>
                <a:latin typeface="Myriad Pro" panose="020B0503030403020204" pitchFamily="34" charset="0"/>
              </a:rPr>
              <a:t> – opinion, belief</a:t>
            </a:r>
          </a:p>
          <a:p>
            <a:r>
              <a:rPr lang="en-US" sz="3600" b="1" dirty="0" err="1" smtClean="0">
                <a:solidFill>
                  <a:schemeClr val="bg1"/>
                </a:solidFill>
                <a:latin typeface="Myriad Pro" panose="020B0503030403020204" pitchFamily="34" charset="0"/>
              </a:rPr>
              <a:t>Shekinah</a:t>
            </a:r>
            <a:r>
              <a:rPr lang="en-US" sz="3600" dirty="0" smtClean="0">
                <a:solidFill>
                  <a:schemeClr val="bg1"/>
                </a:solidFill>
                <a:latin typeface="Myriad Pro" panose="020B0503030403020204" pitchFamily="34" charset="0"/>
              </a:rPr>
              <a:t> – manifested glory </a:t>
            </a:r>
            <a:r>
              <a:rPr lang="en-US" sz="3600" i="1" dirty="0" smtClean="0">
                <a:solidFill>
                  <a:schemeClr val="bg1"/>
                </a:solidFill>
                <a:latin typeface="Myriad Pro" panose="020B0503030403020204" pitchFamily="34" charset="0"/>
              </a:rPr>
              <a:t>(from </a:t>
            </a:r>
            <a:r>
              <a:rPr lang="en-US" sz="3600" b="1" i="1" dirty="0" err="1" smtClean="0">
                <a:solidFill>
                  <a:schemeClr val="bg1"/>
                </a:solidFill>
                <a:latin typeface="Myriad Pro" panose="020B0503030403020204" pitchFamily="34" charset="0"/>
              </a:rPr>
              <a:t>Shakan</a:t>
            </a:r>
            <a:r>
              <a:rPr lang="en-US" sz="3600" i="1" dirty="0" smtClean="0">
                <a:solidFill>
                  <a:schemeClr val="bg1"/>
                </a:solidFill>
                <a:latin typeface="Myriad Pro" panose="020B0503030403020204" pitchFamily="34" charset="0"/>
              </a:rPr>
              <a:t> – dwelling)</a:t>
            </a:r>
            <a:endParaRPr lang="en-US" sz="3600" i="1"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39347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6823" y="521385"/>
            <a:ext cx="8812306" cy="6124754"/>
          </a:xfrm>
          <a:prstGeom prst="rect">
            <a:avLst/>
          </a:prstGeom>
        </p:spPr>
        <p:txBody>
          <a:bodyPr wrap="square">
            <a:spAutoFit/>
          </a:bodyPr>
          <a:lstStyle/>
          <a:p>
            <a:r>
              <a:rPr lang="en-NZ" sz="3200" b="1" dirty="0" smtClean="0">
                <a:solidFill>
                  <a:schemeClr val="bg1"/>
                </a:solidFill>
              </a:rPr>
              <a:t>Exodus 33:8ff</a:t>
            </a:r>
            <a:r>
              <a:rPr lang="en-NZ" sz="3200" b="1" baseline="30000" dirty="0" smtClean="0">
                <a:solidFill>
                  <a:schemeClr val="bg1"/>
                </a:solidFill>
              </a:rPr>
              <a:t> </a:t>
            </a:r>
          </a:p>
          <a:p>
            <a:r>
              <a:rPr lang="en-NZ" sz="2400" dirty="0" smtClean="0">
                <a:solidFill>
                  <a:schemeClr val="bg1"/>
                </a:solidFill>
              </a:rPr>
              <a:t>Now Moses used to take the tent and pitch it outside the camp, a good distance from the camp, and he called it the tent of meeting. And everyone who sought the </a:t>
            </a:r>
            <a:r>
              <a:rPr lang="en-NZ" sz="2400" cap="small" dirty="0" smtClean="0">
                <a:solidFill>
                  <a:schemeClr val="bg1"/>
                </a:solidFill>
              </a:rPr>
              <a:t>Lord</a:t>
            </a:r>
            <a:r>
              <a:rPr lang="en-NZ" sz="2400" dirty="0" smtClean="0">
                <a:solidFill>
                  <a:schemeClr val="bg1"/>
                </a:solidFill>
              </a:rPr>
              <a:t> would go out to the tent of meeting which was outside the camp. </a:t>
            </a:r>
            <a:r>
              <a:rPr lang="en-NZ" sz="2400" b="1" baseline="30000" dirty="0" smtClean="0">
                <a:solidFill>
                  <a:schemeClr val="bg1"/>
                </a:solidFill>
              </a:rPr>
              <a:t>8 </a:t>
            </a:r>
            <a:r>
              <a:rPr lang="en-NZ" sz="2400" dirty="0" smtClean="0">
                <a:solidFill>
                  <a:schemeClr val="bg1"/>
                </a:solidFill>
              </a:rPr>
              <a:t>And it came about, whenever Moses went out to the tent, that all the people would arise and stand, each at the entrance of his tent, and gaze after Moses until he entered the tent. </a:t>
            </a:r>
            <a:r>
              <a:rPr lang="en-NZ" sz="2400" b="1" baseline="30000" dirty="0" smtClean="0">
                <a:solidFill>
                  <a:schemeClr val="bg1"/>
                </a:solidFill>
              </a:rPr>
              <a:t>9 </a:t>
            </a:r>
            <a:r>
              <a:rPr lang="en-NZ" sz="2400" dirty="0" smtClean="0">
                <a:solidFill>
                  <a:schemeClr val="bg1"/>
                </a:solidFill>
              </a:rPr>
              <a:t>Whenever Moses entered the tent, the pillar of cloud would descend and stand at the entrance of the tent; and the </a:t>
            </a:r>
            <a:r>
              <a:rPr lang="en-NZ" sz="2400" cap="small" dirty="0" smtClean="0">
                <a:solidFill>
                  <a:schemeClr val="bg1"/>
                </a:solidFill>
              </a:rPr>
              <a:t>Lord</a:t>
            </a:r>
            <a:r>
              <a:rPr lang="en-NZ" sz="2400" dirty="0" smtClean="0">
                <a:solidFill>
                  <a:schemeClr val="bg1"/>
                </a:solidFill>
              </a:rPr>
              <a:t> would speak with Moses.</a:t>
            </a:r>
            <a:r>
              <a:rPr lang="en-NZ" sz="2400" b="1" baseline="30000" dirty="0" smtClean="0">
                <a:solidFill>
                  <a:schemeClr val="bg1"/>
                </a:solidFill>
              </a:rPr>
              <a:t>10 </a:t>
            </a:r>
            <a:r>
              <a:rPr lang="en-NZ" sz="2400" dirty="0" smtClean="0">
                <a:solidFill>
                  <a:schemeClr val="bg1"/>
                </a:solidFill>
              </a:rPr>
              <a:t>When all the people saw the pillar of cloud standing at the entrance of the tent, all the people would arise and worship, each at the entrance of his tent. </a:t>
            </a:r>
            <a:r>
              <a:rPr lang="en-NZ" sz="2400" b="1" baseline="30000" dirty="0" smtClean="0">
                <a:solidFill>
                  <a:schemeClr val="bg1"/>
                </a:solidFill>
              </a:rPr>
              <a:t>11</a:t>
            </a:r>
            <a:r>
              <a:rPr lang="en-NZ" sz="2400" baseline="30000" dirty="0" smtClean="0">
                <a:solidFill>
                  <a:schemeClr val="bg1"/>
                </a:solidFill>
              </a:rPr>
              <a:t> </a:t>
            </a:r>
            <a:r>
              <a:rPr lang="en-NZ" sz="2400" dirty="0" smtClean="0">
                <a:solidFill>
                  <a:srgbClr val="FFFF00"/>
                </a:solidFill>
              </a:rPr>
              <a:t>Thus the </a:t>
            </a:r>
            <a:r>
              <a:rPr lang="en-NZ" sz="2400" cap="small" dirty="0" smtClean="0">
                <a:solidFill>
                  <a:srgbClr val="FFFF00"/>
                </a:solidFill>
              </a:rPr>
              <a:t>Lord</a:t>
            </a:r>
            <a:r>
              <a:rPr lang="en-NZ" sz="2400" dirty="0" smtClean="0">
                <a:solidFill>
                  <a:srgbClr val="FFFF00"/>
                </a:solidFill>
              </a:rPr>
              <a:t> used to speak to Moses face to face, just as a man speaks to his friend</a:t>
            </a:r>
            <a:r>
              <a:rPr lang="en-NZ" sz="2400" dirty="0" smtClean="0">
                <a:solidFill>
                  <a:schemeClr val="bg1"/>
                </a:solidFill>
              </a:rPr>
              <a:t>. When Moses returned to the camp, his servant Joshua, the son of Nun, a young man, would not depart from the tent.</a:t>
            </a:r>
            <a:endParaRPr lang="en-NZ" sz="2400" dirty="0">
              <a:solidFill>
                <a:schemeClr val="bg1"/>
              </a:solidFill>
            </a:endParaRPr>
          </a:p>
        </p:txBody>
      </p:sp>
    </p:spTree>
    <p:extLst>
      <p:ext uri="{BB962C8B-B14F-4D97-AF65-F5344CB8AC3E}">
        <p14:creationId xmlns:p14="http://schemas.microsoft.com/office/powerpoint/2010/main" val="156697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422" y="798382"/>
            <a:ext cx="8570259" cy="4893647"/>
          </a:xfrm>
          <a:prstGeom prst="rect">
            <a:avLst/>
          </a:prstGeom>
        </p:spPr>
        <p:txBody>
          <a:bodyPr wrap="square">
            <a:spAutoFit/>
          </a:bodyPr>
          <a:lstStyle/>
          <a:p>
            <a:r>
              <a:rPr lang="en-NZ" sz="2400" b="1" baseline="30000" dirty="0" smtClean="0">
                <a:solidFill>
                  <a:schemeClr val="bg1"/>
                </a:solidFill>
              </a:rPr>
              <a:t>12 </a:t>
            </a:r>
            <a:r>
              <a:rPr lang="en-NZ" sz="2400" dirty="0" smtClean="0">
                <a:solidFill>
                  <a:schemeClr val="bg1"/>
                </a:solidFill>
              </a:rPr>
              <a:t>Then Moses said to the </a:t>
            </a:r>
            <a:r>
              <a:rPr lang="en-NZ" sz="2400" cap="small" dirty="0" smtClean="0">
                <a:solidFill>
                  <a:schemeClr val="bg1"/>
                </a:solidFill>
              </a:rPr>
              <a:t>Lord</a:t>
            </a:r>
            <a:r>
              <a:rPr lang="en-NZ" sz="2400" dirty="0" smtClean="0">
                <a:solidFill>
                  <a:schemeClr val="bg1"/>
                </a:solidFill>
              </a:rPr>
              <a:t>, “See, You say to me, ‘Bring up this people!’ But You Yourself have not let me know whom You will send with me. Moreover, You have said, ‘I have known you by name, and you have also found favour in My sight.’ </a:t>
            </a:r>
            <a:r>
              <a:rPr lang="en-NZ" sz="2400" b="1" baseline="30000" dirty="0" smtClean="0">
                <a:solidFill>
                  <a:schemeClr val="bg1"/>
                </a:solidFill>
              </a:rPr>
              <a:t>13 </a:t>
            </a:r>
            <a:r>
              <a:rPr lang="en-NZ" sz="2400" dirty="0" smtClean="0">
                <a:solidFill>
                  <a:srgbClr val="FFFF00"/>
                </a:solidFill>
              </a:rPr>
              <a:t>Now therefore, I pray You, if I have found favour in Your sight, let me </a:t>
            </a:r>
            <a:r>
              <a:rPr lang="en-NZ" sz="2400" u="sng" dirty="0" smtClean="0">
                <a:solidFill>
                  <a:srgbClr val="FFFF00"/>
                </a:solidFill>
              </a:rPr>
              <a:t>know Your ways that I may know You</a:t>
            </a:r>
            <a:r>
              <a:rPr lang="en-NZ" sz="2400" dirty="0" smtClean="0">
                <a:solidFill>
                  <a:srgbClr val="FFFF00"/>
                </a:solidFill>
              </a:rPr>
              <a:t>, so that I may find favour in Your sight. Consider too, that this nation is Your people.” </a:t>
            </a:r>
            <a:r>
              <a:rPr lang="en-NZ" sz="2400" baseline="30000" dirty="0" smtClean="0">
                <a:solidFill>
                  <a:srgbClr val="FFFF00"/>
                </a:solidFill>
              </a:rPr>
              <a:t>14 </a:t>
            </a:r>
            <a:r>
              <a:rPr lang="en-NZ" sz="2400" dirty="0" smtClean="0">
                <a:solidFill>
                  <a:srgbClr val="FFFF00"/>
                </a:solidFill>
              </a:rPr>
              <a:t>And He said, “</a:t>
            </a:r>
            <a:r>
              <a:rPr lang="en-NZ" sz="2400" u="sng" dirty="0" smtClean="0">
                <a:solidFill>
                  <a:srgbClr val="FFFF00"/>
                </a:solidFill>
              </a:rPr>
              <a:t>My presence shall go </a:t>
            </a:r>
            <a:r>
              <a:rPr lang="en-NZ" sz="2400" i="1" u="sng" dirty="0" smtClean="0">
                <a:solidFill>
                  <a:srgbClr val="FFFF00"/>
                </a:solidFill>
              </a:rPr>
              <a:t>with you</a:t>
            </a:r>
            <a:r>
              <a:rPr lang="en-NZ" sz="2400" u="sng" dirty="0" smtClean="0">
                <a:solidFill>
                  <a:srgbClr val="FFFF00"/>
                </a:solidFill>
              </a:rPr>
              <a:t>, and I will give you rest</a:t>
            </a:r>
            <a:r>
              <a:rPr lang="en-NZ" sz="2400" dirty="0" smtClean="0">
                <a:solidFill>
                  <a:srgbClr val="FFFF00"/>
                </a:solidFill>
              </a:rPr>
              <a:t>.”</a:t>
            </a:r>
            <a:r>
              <a:rPr lang="en-NZ" sz="2400" dirty="0" smtClean="0">
                <a:solidFill>
                  <a:schemeClr val="bg1"/>
                </a:solidFill>
              </a:rPr>
              <a:t> </a:t>
            </a:r>
            <a:r>
              <a:rPr lang="en-NZ" sz="2400" b="1" baseline="30000" dirty="0" smtClean="0">
                <a:solidFill>
                  <a:schemeClr val="bg1"/>
                </a:solidFill>
              </a:rPr>
              <a:t>15 </a:t>
            </a:r>
            <a:r>
              <a:rPr lang="en-NZ" sz="2400" dirty="0" smtClean="0">
                <a:solidFill>
                  <a:schemeClr val="bg1"/>
                </a:solidFill>
              </a:rPr>
              <a:t>Then he said to Him, “If Your presence does not go </a:t>
            </a:r>
            <a:r>
              <a:rPr lang="en-NZ" sz="2400" i="1" dirty="0" smtClean="0">
                <a:solidFill>
                  <a:schemeClr val="bg1"/>
                </a:solidFill>
              </a:rPr>
              <a:t>with us</a:t>
            </a:r>
            <a:r>
              <a:rPr lang="en-NZ" sz="2400" dirty="0" smtClean="0">
                <a:solidFill>
                  <a:schemeClr val="bg1"/>
                </a:solidFill>
              </a:rPr>
              <a:t>, do not lead us up from here. </a:t>
            </a:r>
            <a:r>
              <a:rPr lang="en-NZ" sz="2400" b="1" baseline="30000" dirty="0" smtClean="0">
                <a:solidFill>
                  <a:schemeClr val="bg1"/>
                </a:solidFill>
              </a:rPr>
              <a:t>16</a:t>
            </a:r>
            <a:r>
              <a:rPr lang="en-NZ" sz="2400" b="1" baseline="30000" dirty="0" smtClean="0">
                <a:solidFill>
                  <a:srgbClr val="FFFF00"/>
                </a:solidFill>
              </a:rPr>
              <a:t> </a:t>
            </a:r>
            <a:r>
              <a:rPr lang="en-NZ" sz="2400" dirty="0" smtClean="0">
                <a:solidFill>
                  <a:srgbClr val="FFFF00"/>
                </a:solidFill>
              </a:rPr>
              <a:t>For how then can it be known that I have found favour in Your sight, I and Your people? Is it not by </a:t>
            </a:r>
            <a:r>
              <a:rPr lang="en-NZ" sz="2400" u="sng" dirty="0" smtClean="0">
                <a:solidFill>
                  <a:srgbClr val="FFFF00"/>
                </a:solidFill>
              </a:rPr>
              <a:t>Your going with us</a:t>
            </a:r>
            <a:r>
              <a:rPr lang="en-NZ" sz="2400" dirty="0" smtClean="0">
                <a:solidFill>
                  <a:srgbClr val="FFFF00"/>
                </a:solidFill>
              </a:rPr>
              <a:t>, so that we, I and Your people, may be distinguished from all the </a:t>
            </a:r>
            <a:r>
              <a:rPr lang="en-NZ" sz="2400" i="1" dirty="0" smtClean="0">
                <a:solidFill>
                  <a:srgbClr val="FFFF00"/>
                </a:solidFill>
              </a:rPr>
              <a:t>other</a:t>
            </a:r>
            <a:r>
              <a:rPr lang="en-NZ" sz="2400" dirty="0" smtClean="0">
                <a:solidFill>
                  <a:srgbClr val="FFFF00"/>
                </a:solidFill>
              </a:rPr>
              <a:t> people who are upon the face of the earth?”</a:t>
            </a:r>
            <a:endParaRPr lang="en-NZ" sz="2400"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4424" y="905959"/>
            <a:ext cx="8794376" cy="4921100"/>
          </a:xfrm>
          <a:prstGeom prst="rect">
            <a:avLst/>
          </a:prstGeom>
        </p:spPr>
        <p:txBody>
          <a:bodyPr wrap="square">
            <a:spAutoFit/>
          </a:bodyPr>
          <a:lstStyle/>
          <a:p>
            <a:r>
              <a:rPr lang="en-NZ" sz="2400" baseline="30000" dirty="0" smtClean="0">
                <a:solidFill>
                  <a:schemeClr val="bg1"/>
                </a:solidFill>
              </a:rPr>
              <a:t>17 </a:t>
            </a:r>
            <a:r>
              <a:rPr lang="en-NZ" sz="2400" dirty="0" smtClean="0">
                <a:solidFill>
                  <a:schemeClr val="bg1"/>
                </a:solidFill>
              </a:rPr>
              <a:t>The </a:t>
            </a:r>
            <a:r>
              <a:rPr lang="en-NZ" sz="2400" cap="small" dirty="0" smtClean="0">
                <a:solidFill>
                  <a:schemeClr val="bg1"/>
                </a:solidFill>
              </a:rPr>
              <a:t>Lord</a:t>
            </a:r>
            <a:r>
              <a:rPr lang="en-NZ" sz="2400" dirty="0" smtClean="0">
                <a:solidFill>
                  <a:schemeClr val="bg1"/>
                </a:solidFill>
              </a:rPr>
              <a:t> said to Moses, “I will also do this thing of which you have spoken; for you have found favour in My sight and I have known you by name.” </a:t>
            </a:r>
            <a:r>
              <a:rPr lang="en-NZ" sz="2400" baseline="30000" dirty="0" smtClean="0">
                <a:solidFill>
                  <a:schemeClr val="bg1"/>
                </a:solidFill>
              </a:rPr>
              <a:t>18</a:t>
            </a:r>
            <a:r>
              <a:rPr lang="en-NZ" sz="2400" baseline="30000" dirty="0" smtClean="0">
                <a:solidFill>
                  <a:srgbClr val="FFFF00"/>
                </a:solidFill>
              </a:rPr>
              <a:t> </a:t>
            </a:r>
            <a:r>
              <a:rPr lang="en-NZ" sz="2400" dirty="0" smtClean="0">
                <a:solidFill>
                  <a:srgbClr val="FFFF00"/>
                </a:solidFill>
              </a:rPr>
              <a:t>Then Moses said, “I pray You, show me Your glory!” </a:t>
            </a:r>
            <a:r>
              <a:rPr lang="en-NZ" sz="2400" baseline="30000" dirty="0" smtClean="0">
                <a:solidFill>
                  <a:srgbClr val="FFFF00"/>
                </a:solidFill>
              </a:rPr>
              <a:t>19 </a:t>
            </a:r>
            <a:r>
              <a:rPr lang="en-NZ" sz="2400" dirty="0" smtClean="0">
                <a:solidFill>
                  <a:srgbClr val="FFFF00"/>
                </a:solidFill>
              </a:rPr>
              <a:t>And He said, “I Myself will make all My goodness pass before you, and will </a:t>
            </a:r>
            <a:r>
              <a:rPr lang="en-NZ" sz="2400" u="sng" dirty="0" smtClean="0">
                <a:solidFill>
                  <a:srgbClr val="FFFF00"/>
                </a:solidFill>
              </a:rPr>
              <a:t>proclaim the name of the </a:t>
            </a:r>
            <a:r>
              <a:rPr lang="en-NZ" sz="2400" u="sng" cap="small" dirty="0" smtClean="0">
                <a:solidFill>
                  <a:srgbClr val="FFFF00"/>
                </a:solidFill>
              </a:rPr>
              <a:t>Lord</a:t>
            </a:r>
            <a:r>
              <a:rPr lang="en-NZ" sz="2400" dirty="0" smtClean="0">
                <a:solidFill>
                  <a:srgbClr val="FFFF00"/>
                </a:solidFill>
              </a:rPr>
              <a:t> before you; and I will be gracious to whom I will be gracious, and will show compassion on whom I will show compassion.” </a:t>
            </a:r>
            <a:r>
              <a:rPr lang="en-NZ" sz="2400" baseline="30000" dirty="0" smtClean="0">
                <a:solidFill>
                  <a:srgbClr val="FFFF00"/>
                </a:solidFill>
              </a:rPr>
              <a:t>20 </a:t>
            </a:r>
            <a:r>
              <a:rPr lang="en-NZ" sz="2400" dirty="0" smtClean="0">
                <a:solidFill>
                  <a:srgbClr val="FFFF00"/>
                </a:solidFill>
              </a:rPr>
              <a:t>But He said, “You cannot see My face, for </a:t>
            </a:r>
            <a:r>
              <a:rPr lang="en-NZ" sz="2400" u="sng" dirty="0" smtClean="0">
                <a:solidFill>
                  <a:srgbClr val="FFFF00"/>
                </a:solidFill>
              </a:rPr>
              <a:t>no man can see Me and live</a:t>
            </a:r>
            <a:r>
              <a:rPr lang="en-NZ" sz="2400" dirty="0" smtClean="0">
                <a:solidFill>
                  <a:srgbClr val="FFFF00"/>
                </a:solidFill>
              </a:rPr>
              <a:t>!” </a:t>
            </a:r>
            <a:r>
              <a:rPr lang="en-NZ" sz="2400" baseline="30000" dirty="0" smtClean="0">
                <a:solidFill>
                  <a:srgbClr val="FFFF00"/>
                </a:solidFill>
              </a:rPr>
              <a:t>21 </a:t>
            </a:r>
            <a:r>
              <a:rPr lang="en-NZ" sz="2400" dirty="0" smtClean="0">
                <a:solidFill>
                  <a:srgbClr val="FFFF00"/>
                </a:solidFill>
              </a:rPr>
              <a:t>Then the </a:t>
            </a:r>
            <a:r>
              <a:rPr lang="en-NZ" sz="2400" cap="small" dirty="0" smtClean="0">
                <a:solidFill>
                  <a:srgbClr val="FFFF00"/>
                </a:solidFill>
              </a:rPr>
              <a:t>Lord</a:t>
            </a:r>
            <a:r>
              <a:rPr lang="en-NZ" sz="2400" dirty="0" smtClean="0">
                <a:solidFill>
                  <a:srgbClr val="FFFF00"/>
                </a:solidFill>
              </a:rPr>
              <a:t> said, “Behold, </a:t>
            </a:r>
            <a:r>
              <a:rPr lang="en-NZ" sz="2400" u="sng" dirty="0" smtClean="0">
                <a:solidFill>
                  <a:srgbClr val="FFFF00"/>
                </a:solidFill>
              </a:rPr>
              <a:t>there is a place by Me, and you shall stand </a:t>
            </a:r>
            <a:r>
              <a:rPr lang="en-NZ" sz="2400" i="1" u="sng" dirty="0" smtClean="0">
                <a:solidFill>
                  <a:srgbClr val="FFFF00"/>
                </a:solidFill>
              </a:rPr>
              <a:t>there</a:t>
            </a:r>
            <a:r>
              <a:rPr lang="en-NZ" sz="2400" u="sng" dirty="0" smtClean="0">
                <a:solidFill>
                  <a:srgbClr val="FFFF00"/>
                </a:solidFill>
              </a:rPr>
              <a:t> on the rock</a:t>
            </a:r>
            <a:r>
              <a:rPr lang="en-NZ" sz="2400" dirty="0" smtClean="0">
                <a:solidFill>
                  <a:srgbClr val="FFFF00"/>
                </a:solidFill>
              </a:rPr>
              <a:t>; </a:t>
            </a:r>
            <a:r>
              <a:rPr lang="en-NZ" sz="2400" baseline="30000" dirty="0" smtClean="0">
                <a:solidFill>
                  <a:srgbClr val="FFFF00"/>
                </a:solidFill>
              </a:rPr>
              <a:t>22 </a:t>
            </a:r>
            <a:r>
              <a:rPr lang="en-NZ" sz="2400" dirty="0" smtClean="0">
                <a:solidFill>
                  <a:srgbClr val="FFFF00"/>
                </a:solidFill>
              </a:rPr>
              <a:t>and it will come about, while My glory is passing by, that I will put you in the cleft of the rock and cover you with My hand until I have passed by. </a:t>
            </a:r>
            <a:r>
              <a:rPr lang="en-NZ" sz="2400" baseline="30000" dirty="0" smtClean="0">
                <a:solidFill>
                  <a:srgbClr val="FFFF00"/>
                </a:solidFill>
              </a:rPr>
              <a:t>23 </a:t>
            </a:r>
            <a:r>
              <a:rPr lang="en-NZ" sz="2400" dirty="0" smtClean="0">
                <a:solidFill>
                  <a:srgbClr val="FFFF00"/>
                </a:solidFill>
              </a:rPr>
              <a:t>Then I will take My hand away and you shall see My back, but My face shall not be seen.”</a:t>
            </a:r>
            <a:endParaRPr lang="en-NZ" sz="2400"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648" y="1247122"/>
            <a:ext cx="8381999" cy="4154984"/>
          </a:xfrm>
          <a:prstGeom prst="rect">
            <a:avLst/>
          </a:prstGeom>
        </p:spPr>
        <p:txBody>
          <a:bodyPr wrap="square">
            <a:spAutoFit/>
          </a:bodyPr>
          <a:lstStyle/>
          <a:p>
            <a:r>
              <a:rPr lang="en-NZ" sz="2400" dirty="0" smtClean="0">
                <a:solidFill>
                  <a:schemeClr val="bg1"/>
                </a:solidFill>
              </a:rPr>
              <a:t>Now the </a:t>
            </a:r>
            <a:r>
              <a:rPr lang="en-NZ" sz="2400" cap="small" dirty="0" smtClean="0">
                <a:solidFill>
                  <a:schemeClr val="bg1"/>
                </a:solidFill>
              </a:rPr>
              <a:t>Lord</a:t>
            </a:r>
            <a:r>
              <a:rPr lang="en-NZ" sz="2400" dirty="0" smtClean="0">
                <a:solidFill>
                  <a:schemeClr val="bg1"/>
                </a:solidFill>
              </a:rPr>
              <a:t> said to Moses, “Cut out for yourself two stone tablets like the former ones, and I will write on the tablets the words that were on the former tablets which you shattered. </a:t>
            </a:r>
            <a:r>
              <a:rPr lang="en-NZ" sz="2400" b="1" baseline="30000" dirty="0" smtClean="0">
                <a:solidFill>
                  <a:schemeClr val="bg1"/>
                </a:solidFill>
              </a:rPr>
              <a:t>2 </a:t>
            </a:r>
            <a:r>
              <a:rPr lang="en-NZ" sz="2400" dirty="0" smtClean="0">
                <a:solidFill>
                  <a:schemeClr val="bg1"/>
                </a:solidFill>
              </a:rPr>
              <a:t>So be ready by morning, and come up in the morning to Mount Sinai, and present yourself there to Me on the top of the mountain. </a:t>
            </a:r>
            <a:r>
              <a:rPr lang="en-NZ" sz="2400" b="1" baseline="30000" dirty="0" smtClean="0">
                <a:solidFill>
                  <a:schemeClr val="bg1"/>
                </a:solidFill>
              </a:rPr>
              <a:t>3 </a:t>
            </a:r>
            <a:r>
              <a:rPr lang="en-NZ" sz="2400" dirty="0" smtClean="0">
                <a:solidFill>
                  <a:schemeClr val="bg1"/>
                </a:solidFill>
              </a:rPr>
              <a:t>No man is to come up with you, nor let any man be seen anywhere on the mountain; even the flocks and the herds may not graze in front of that mountain.” </a:t>
            </a:r>
            <a:r>
              <a:rPr lang="en-NZ" sz="2400" b="1" baseline="30000" dirty="0" smtClean="0">
                <a:solidFill>
                  <a:schemeClr val="bg1"/>
                </a:solidFill>
              </a:rPr>
              <a:t>4 </a:t>
            </a:r>
            <a:r>
              <a:rPr lang="en-NZ" sz="2400" dirty="0" smtClean="0">
                <a:solidFill>
                  <a:schemeClr val="bg1"/>
                </a:solidFill>
              </a:rPr>
              <a:t>So he cut out two stone tablets like the former ones, and Moses rose up early in the morning and went up to Mount Sinai, as the </a:t>
            </a:r>
            <a:r>
              <a:rPr lang="en-NZ" sz="2400" cap="small" dirty="0" smtClean="0">
                <a:solidFill>
                  <a:schemeClr val="bg1"/>
                </a:solidFill>
              </a:rPr>
              <a:t>Lord</a:t>
            </a:r>
            <a:r>
              <a:rPr lang="en-NZ" sz="2400" dirty="0" smtClean="0">
                <a:solidFill>
                  <a:schemeClr val="bg1"/>
                </a:solidFill>
              </a:rPr>
              <a:t> had commanded him, and he took two stone tablets in his hand. </a:t>
            </a:r>
            <a:endParaRPr lang="en-NZ"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118" y="807347"/>
            <a:ext cx="8130988" cy="5262979"/>
          </a:xfrm>
          <a:prstGeom prst="rect">
            <a:avLst/>
          </a:prstGeom>
        </p:spPr>
        <p:txBody>
          <a:bodyPr wrap="square">
            <a:spAutoFit/>
          </a:bodyPr>
          <a:lstStyle/>
          <a:p>
            <a:r>
              <a:rPr lang="en-NZ" sz="2400" b="1" baseline="30000" dirty="0" smtClean="0">
                <a:solidFill>
                  <a:schemeClr val="bg1"/>
                </a:solidFill>
              </a:rPr>
              <a:t>5 </a:t>
            </a:r>
            <a:r>
              <a:rPr lang="en-NZ" sz="2400" dirty="0" smtClean="0">
                <a:solidFill>
                  <a:schemeClr val="bg1"/>
                </a:solidFill>
              </a:rPr>
              <a:t>The </a:t>
            </a:r>
            <a:r>
              <a:rPr lang="en-NZ" sz="2400" cap="small" dirty="0" smtClean="0">
                <a:solidFill>
                  <a:schemeClr val="bg1"/>
                </a:solidFill>
              </a:rPr>
              <a:t>Lord</a:t>
            </a:r>
            <a:r>
              <a:rPr lang="en-NZ" sz="2400" dirty="0" smtClean="0">
                <a:solidFill>
                  <a:schemeClr val="bg1"/>
                </a:solidFill>
              </a:rPr>
              <a:t> descended in the cloud and stood there with him as he called upon the name of the </a:t>
            </a:r>
            <a:r>
              <a:rPr lang="en-NZ" sz="2400" cap="small" dirty="0" smtClean="0">
                <a:solidFill>
                  <a:schemeClr val="bg1"/>
                </a:solidFill>
              </a:rPr>
              <a:t>Lord</a:t>
            </a:r>
            <a:r>
              <a:rPr lang="en-NZ" sz="2400" dirty="0" smtClean="0">
                <a:solidFill>
                  <a:schemeClr val="bg1"/>
                </a:solidFill>
              </a:rPr>
              <a:t>.</a:t>
            </a:r>
            <a:r>
              <a:rPr lang="en-NZ" sz="2400" b="1" baseline="30000" dirty="0" smtClean="0">
                <a:solidFill>
                  <a:schemeClr val="bg1"/>
                </a:solidFill>
              </a:rPr>
              <a:t>6</a:t>
            </a:r>
            <a:r>
              <a:rPr lang="en-NZ" sz="2400" b="1" baseline="30000" dirty="0" smtClean="0">
                <a:solidFill>
                  <a:srgbClr val="FFFF00"/>
                </a:solidFill>
              </a:rPr>
              <a:t> </a:t>
            </a:r>
            <a:r>
              <a:rPr lang="en-NZ" sz="2400" dirty="0" smtClean="0">
                <a:solidFill>
                  <a:srgbClr val="FFFF00"/>
                </a:solidFill>
              </a:rPr>
              <a:t>Then the </a:t>
            </a:r>
            <a:r>
              <a:rPr lang="en-NZ" sz="2400" cap="small" dirty="0" smtClean="0">
                <a:solidFill>
                  <a:srgbClr val="FFFF00"/>
                </a:solidFill>
              </a:rPr>
              <a:t>Lord</a:t>
            </a:r>
            <a:r>
              <a:rPr lang="en-NZ" sz="2400" dirty="0" smtClean="0">
                <a:solidFill>
                  <a:srgbClr val="FFFF00"/>
                </a:solidFill>
              </a:rPr>
              <a:t> passed by in front of him and </a:t>
            </a:r>
            <a:r>
              <a:rPr lang="en-NZ" sz="2400" u="sng" dirty="0" smtClean="0">
                <a:solidFill>
                  <a:srgbClr val="FFFF00"/>
                </a:solidFill>
              </a:rPr>
              <a:t>proclaimed, “The </a:t>
            </a:r>
            <a:r>
              <a:rPr lang="en-NZ" sz="2400" u="sng" cap="small" dirty="0" smtClean="0">
                <a:solidFill>
                  <a:srgbClr val="FFFF00"/>
                </a:solidFill>
              </a:rPr>
              <a:t>Lord</a:t>
            </a:r>
            <a:r>
              <a:rPr lang="en-NZ" sz="2400" u="sng" dirty="0" smtClean="0">
                <a:solidFill>
                  <a:srgbClr val="FFFF00"/>
                </a:solidFill>
              </a:rPr>
              <a:t>, the </a:t>
            </a:r>
            <a:r>
              <a:rPr lang="en-NZ" sz="2400" u="sng" cap="small" dirty="0" smtClean="0">
                <a:solidFill>
                  <a:srgbClr val="FFFF00"/>
                </a:solidFill>
              </a:rPr>
              <a:t>Lord</a:t>
            </a:r>
            <a:r>
              <a:rPr lang="en-NZ" sz="2400" u="sng" dirty="0" smtClean="0">
                <a:solidFill>
                  <a:srgbClr val="FFFF00"/>
                </a:solidFill>
              </a:rPr>
              <a:t> God, compassionate and gracious, slow to anger, and abounding in </a:t>
            </a:r>
            <a:r>
              <a:rPr lang="en-NZ" sz="2400" u="sng" dirty="0" err="1" smtClean="0">
                <a:solidFill>
                  <a:srgbClr val="FFFF00"/>
                </a:solidFill>
              </a:rPr>
              <a:t>lovingkindness</a:t>
            </a:r>
            <a:r>
              <a:rPr lang="en-NZ" sz="2400" u="sng" dirty="0" smtClean="0">
                <a:solidFill>
                  <a:srgbClr val="FFFF00"/>
                </a:solidFill>
              </a:rPr>
              <a:t> and truth; </a:t>
            </a:r>
            <a:r>
              <a:rPr lang="en-NZ" sz="2400" b="1" u="sng" baseline="30000" dirty="0" smtClean="0">
                <a:solidFill>
                  <a:srgbClr val="FFFF00"/>
                </a:solidFill>
              </a:rPr>
              <a:t>7 </a:t>
            </a:r>
            <a:r>
              <a:rPr lang="en-NZ" sz="2400" u="sng" dirty="0" smtClean="0">
                <a:solidFill>
                  <a:srgbClr val="FFFF00"/>
                </a:solidFill>
              </a:rPr>
              <a:t>who keeps </a:t>
            </a:r>
            <a:r>
              <a:rPr lang="en-NZ" sz="2400" u="sng" dirty="0" err="1" smtClean="0">
                <a:solidFill>
                  <a:srgbClr val="FFFF00"/>
                </a:solidFill>
              </a:rPr>
              <a:t>lovingkindness</a:t>
            </a:r>
            <a:r>
              <a:rPr lang="en-NZ" sz="2400" u="sng" dirty="0" smtClean="0">
                <a:solidFill>
                  <a:srgbClr val="FFFF00"/>
                </a:solidFill>
              </a:rPr>
              <a:t> for thousands, who forgives iniquity, transgression and sin; yet He will by no means leave </a:t>
            </a:r>
            <a:r>
              <a:rPr lang="en-NZ" sz="2400" i="1" u="sng" dirty="0" smtClean="0">
                <a:solidFill>
                  <a:srgbClr val="FFFF00"/>
                </a:solidFill>
              </a:rPr>
              <a:t>the guilty</a:t>
            </a:r>
            <a:r>
              <a:rPr lang="en-NZ" sz="2400" u="sng" dirty="0" smtClean="0">
                <a:solidFill>
                  <a:srgbClr val="FFFF00"/>
                </a:solidFill>
              </a:rPr>
              <a:t> unpunished,</a:t>
            </a:r>
            <a:r>
              <a:rPr lang="en-NZ" sz="2400" dirty="0" smtClean="0">
                <a:solidFill>
                  <a:srgbClr val="FFFF00"/>
                </a:solidFill>
              </a:rPr>
              <a:t> visiting the iniquity of fathers on the children and on the grandchildren to the third and fourth generations.”</a:t>
            </a:r>
            <a:r>
              <a:rPr lang="en-NZ" sz="2400" b="1" baseline="30000" dirty="0" smtClean="0">
                <a:solidFill>
                  <a:schemeClr val="bg1"/>
                </a:solidFill>
              </a:rPr>
              <a:t>8 </a:t>
            </a:r>
            <a:r>
              <a:rPr lang="en-NZ" sz="2400" dirty="0" smtClean="0">
                <a:solidFill>
                  <a:schemeClr val="bg1"/>
                </a:solidFill>
              </a:rPr>
              <a:t>Moses made haste to bow low toward the earth and worship. </a:t>
            </a:r>
            <a:r>
              <a:rPr lang="en-NZ" sz="2400" b="1" baseline="30000" dirty="0" smtClean="0">
                <a:solidFill>
                  <a:schemeClr val="bg1"/>
                </a:solidFill>
              </a:rPr>
              <a:t>9 </a:t>
            </a:r>
            <a:r>
              <a:rPr lang="en-NZ" sz="2400" dirty="0" smtClean="0">
                <a:solidFill>
                  <a:schemeClr val="bg1"/>
                </a:solidFill>
              </a:rPr>
              <a:t>He said, “If now I have found favour in Your sight, O Lord, I pray, let the Lord go along in our midst, even though the people are so obstinate, and pardon our iniquity and our sin, and take us as Your own possession.”</a:t>
            </a:r>
            <a:endParaRPr lang="en-NZ"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295" y="3922530"/>
            <a:ext cx="8399928" cy="1323439"/>
          </a:xfrm>
          <a:prstGeom prst="rect">
            <a:avLst/>
          </a:prstGeom>
        </p:spPr>
        <p:txBody>
          <a:bodyPr wrap="square">
            <a:spAutoFit/>
          </a:bodyPr>
          <a:lstStyle/>
          <a:p>
            <a:r>
              <a:rPr lang="en-NZ" sz="3200" b="1" dirty="0" smtClean="0">
                <a:solidFill>
                  <a:schemeClr val="bg1"/>
                </a:solidFill>
              </a:rPr>
              <a:t>Exodus 3:5</a:t>
            </a:r>
          </a:p>
          <a:p>
            <a:r>
              <a:rPr lang="en-NZ" sz="2400" dirty="0" smtClean="0">
                <a:solidFill>
                  <a:schemeClr val="bg1"/>
                </a:solidFill>
              </a:rPr>
              <a:t>Then He said, “Do not come near here; remove your sandals from your feet, for the place on which you are standing is </a:t>
            </a:r>
            <a:r>
              <a:rPr lang="en-NZ" sz="2400" b="1" dirty="0" smtClean="0">
                <a:solidFill>
                  <a:schemeClr val="bg1"/>
                </a:solidFill>
              </a:rPr>
              <a:t>holy</a:t>
            </a:r>
            <a:r>
              <a:rPr lang="en-NZ" sz="2400" dirty="0" smtClean="0">
                <a:solidFill>
                  <a:schemeClr val="bg1"/>
                </a:solidFill>
              </a:rPr>
              <a:t> </a:t>
            </a:r>
            <a:r>
              <a:rPr lang="en-NZ" sz="2400" b="1" dirty="0" smtClean="0">
                <a:solidFill>
                  <a:schemeClr val="bg1"/>
                </a:solidFill>
              </a:rPr>
              <a:t>ground</a:t>
            </a:r>
            <a:r>
              <a:rPr lang="en-NZ" sz="2400" dirty="0" smtClean="0">
                <a:solidFill>
                  <a:schemeClr val="bg1"/>
                </a:solidFill>
              </a:rPr>
              <a:t>.”</a:t>
            </a:r>
            <a:endParaRPr lang="en-NZ" sz="2400" dirty="0">
              <a:solidFill>
                <a:schemeClr val="bg1"/>
              </a:solidFill>
            </a:endParaRPr>
          </a:p>
        </p:txBody>
      </p:sp>
      <p:sp>
        <p:nvSpPr>
          <p:cNvPr id="5" name="Rectangle 4"/>
          <p:cNvSpPr/>
          <p:nvPr/>
        </p:nvSpPr>
        <p:spPr>
          <a:xfrm>
            <a:off x="940723" y="1295871"/>
            <a:ext cx="10623747" cy="1569660"/>
          </a:xfrm>
          <a:prstGeom prst="rect">
            <a:avLst/>
          </a:prstGeom>
        </p:spPr>
        <p:txBody>
          <a:bodyPr wrap="square">
            <a:spAutoFit/>
          </a:bodyPr>
          <a:lstStyle/>
          <a:p>
            <a:r>
              <a:rPr lang="en-NZ" sz="3200" b="1" dirty="0" smtClean="0">
                <a:solidFill>
                  <a:schemeClr val="bg1"/>
                </a:solidFill>
                <a:latin typeface="Myriad Pro" pitchFamily="34" charset="0"/>
              </a:rPr>
              <a:t>God alone is Holy, Righteous, Truth, Good, and Gracious.</a:t>
            </a:r>
          </a:p>
          <a:p>
            <a:r>
              <a:rPr lang="en-NZ" sz="3200" b="1" dirty="0" smtClean="0">
                <a:solidFill>
                  <a:schemeClr val="bg1"/>
                </a:solidFill>
                <a:latin typeface="Myriad Pro" pitchFamily="34" charset="0"/>
              </a:rPr>
              <a:t>He is weighty and deserving of all honour</a:t>
            </a:r>
          </a:p>
          <a:p>
            <a:r>
              <a:rPr lang="en-NZ" sz="3200" b="1" dirty="0" smtClean="0">
                <a:solidFill>
                  <a:schemeClr val="bg1"/>
                </a:solidFill>
                <a:latin typeface="Myriad Pro" pitchFamily="34" charset="0"/>
              </a:rPr>
              <a:t>He is a consuming fire</a:t>
            </a:r>
            <a:endParaRPr lang="en-NZ" sz="3200"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TotalTime>
  <Words>485</Words>
  <Application>Microsoft Office PowerPoint</Application>
  <PresentationFormat>Widescreen</PresentationFormat>
  <Paragraphs>99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Dock 51</vt:lpstr>
      <vt:lpstr>Calibri</vt:lpstr>
      <vt:lpstr>Myriad Pro</vt:lpstr>
      <vt:lpstr>Times New Roman</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Goring</dc:creator>
  <cp:lastModifiedBy>Rochelle Goring</cp:lastModifiedBy>
  <cp:revision>121</cp:revision>
  <dcterms:created xsi:type="dcterms:W3CDTF">2018-08-09T22:17:43Z</dcterms:created>
  <dcterms:modified xsi:type="dcterms:W3CDTF">2018-11-19T23:08:53Z</dcterms:modified>
</cp:coreProperties>
</file>