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6" r:id="rId5"/>
    <p:sldId id="277" r:id="rId6"/>
    <p:sldId id="278" r:id="rId7"/>
    <p:sldId id="275" r:id="rId8"/>
    <p:sldId id="283" r:id="rId9"/>
    <p:sldId id="284" r:id="rId10"/>
    <p:sldId id="285" r:id="rId11"/>
    <p:sldId id="286" r:id="rId12"/>
    <p:sldId id="287" r:id="rId13"/>
    <p:sldId id="280" r:id="rId14"/>
    <p:sldId id="281" r:id="rId15"/>
    <p:sldId id="282"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64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2" d="100"/>
          <a:sy n="142" d="100"/>
        </p:scale>
        <p:origin x="-660"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1/07/2016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1/07/2016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1/07/2016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1/07/2016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9C6F3C-BA49-47AC-AAE4-3CDA0A6F2819}" type="datetimeFigureOut">
              <a:rPr lang="en-NZ" smtClean="0"/>
              <a:pPr/>
              <a:t>1/07/2016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59C6F3C-BA49-47AC-AAE4-3CDA0A6F2819}" type="datetimeFigureOut">
              <a:rPr lang="en-NZ" smtClean="0"/>
              <a:pPr/>
              <a:t>1/07/2016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59C6F3C-BA49-47AC-AAE4-3CDA0A6F2819}" type="datetimeFigureOut">
              <a:rPr lang="en-NZ" smtClean="0"/>
              <a:pPr/>
              <a:t>1/07/2016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59C6F3C-BA49-47AC-AAE4-3CDA0A6F2819}" type="datetimeFigureOut">
              <a:rPr lang="en-NZ" smtClean="0"/>
              <a:pPr/>
              <a:t>1/07/2016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9C6F3C-BA49-47AC-AAE4-3CDA0A6F2819}" type="datetimeFigureOut">
              <a:rPr lang="en-NZ" smtClean="0"/>
              <a:pPr/>
              <a:t>1/07/2016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9C6F3C-BA49-47AC-AAE4-3CDA0A6F2819}" type="datetimeFigureOut">
              <a:rPr lang="en-NZ" smtClean="0"/>
              <a:pPr/>
              <a:t>1/07/2016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9C6F3C-BA49-47AC-AAE4-3CDA0A6F2819}" type="datetimeFigureOut">
              <a:rPr lang="en-NZ" smtClean="0"/>
              <a:pPr/>
              <a:t>1/07/2016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59C6F3C-BA49-47AC-AAE4-3CDA0A6F2819}" type="datetimeFigureOut">
              <a:rPr lang="en-NZ" smtClean="0"/>
              <a:pPr/>
              <a:t>1/07/2016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2C2658A-6F65-4A79-9696-145CDA83A0E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691788"/>
              <a:ext cx="6632059" cy="1039845"/>
            </a:xfrm>
            <a:prstGeom prst="rect">
              <a:avLst/>
            </a:prstGeom>
            <a:noFill/>
          </p:spPr>
          <p:txBody>
            <a:bodyPr wrap="square" rtlCol="0">
              <a:spAutoFit/>
            </a:bodyPr>
            <a:lstStyle/>
            <a:p>
              <a:pPr algn="ctr"/>
              <a:r>
                <a:rPr lang="en-US" sz="4000" b="1" dirty="0" smtClean="0">
                  <a:solidFill>
                    <a:schemeClr val="bg1"/>
                  </a:solidFill>
                  <a:latin typeface="+mj-lt"/>
                  <a:cs typeface="Arial" pitchFamily="34" charset="0"/>
                </a:rPr>
                <a:t>TRANSFORMATIONAL </a:t>
              </a:r>
            </a:p>
            <a:p>
              <a:pPr algn="ctr"/>
              <a:r>
                <a:rPr lang="en-US" sz="4000" b="1" dirty="0" smtClean="0">
                  <a:solidFill>
                    <a:schemeClr val="bg1"/>
                  </a:solidFill>
                  <a:latin typeface="+mj-lt"/>
                  <a:cs typeface="Arial" pitchFamily="34" charset="0"/>
                </a:rPr>
                <a:t>FAMILY </a:t>
              </a:r>
              <a:endParaRPr lang="en-NZ" sz="4000" b="1" dirty="0">
                <a:solidFill>
                  <a:schemeClr val="bg1"/>
                </a:solidFill>
                <a:latin typeface="+mj-lt"/>
                <a:cs typeface="Arial" pitchFamily="34" charset="0"/>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Matthew 12:46-50</a:t>
              </a:r>
              <a:endParaRPr lang="en-NZ" sz="2400" dirty="0">
                <a:solidFill>
                  <a:schemeClr val="bg1"/>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John 5:30 </a:t>
              </a:r>
              <a:endParaRPr lang="en-NZ" sz="2400" dirty="0">
                <a:solidFill>
                  <a:schemeClr val="bg1"/>
                </a:solidFil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Philippians 4:4-7</a:t>
              </a:r>
              <a:endParaRPr lang="en-NZ" sz="2400" dirty="0">
                <a:solidFill>
                  <a:schemeClr val="bg1"/>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8"/>
          <p:cNvGrpSpPr/>
          <p:nvPr/>
        </p:nvGrpSpPr>
        <p:grpSpPr>
          <a:xfrm>
            <a:off x="323528" y="555526"/>
            <a:ext cx="8496944" cy="4032448"/>
            <a:chOff x="323528" y="555526"/>
            <a:chExt cx="8496944" cy="4032448"/>
          </a:xfrm>
        </p:grpSpPr>
        <p:sp>
          <p:nvSpPr>
            <p:cNvPr id="10" name="Oval 9"/>
            <p:cNvSpPr/>
            <p:nvPr/>
          </p:nvSpPr>
          <p:spPr>
            <a:xfrm>
              <a:off x="323528" y="555526"/>
              <a:ext cx="8496944" cy="4032448"/>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611560" y="1971586"/>
              <a:ext cx="7992887" cy="1200329"/>
            </a:xfrm>
            <a:prstGeom prst="rect">
              <a:avLst/>
            </a:prstGeom>
            <a:noFill/>
          </p:spPr>
          <p:txBody>
            <a:bodyPr wrap="square" rtlCol="0">
              <a:spAutoFit/>
            </a:bodyPr>
            <a:lstStyle/>
            <a:p>
              <a:pPr algn="ctr"/>
              <a:r>
                <a:rPr lang="en-US" sz="2400" b="1" dirty="0" smtClean="0">
                  <a:solidFill>
                    <a:schemeClr val="bg1"/>
                  </a:solidFill>
                </a:rPr>
                <a:t>Philippians 2:13 </a:t>
              </a:r>
              <a:endParaRPr lang="en-US" sz="2400" b="1" dirty="0" smtClean="0">
                <a:solidFill>
                  <a:schemeClr val="bg1"/>
                </a:solidFill>
              </a:endParaRPr>
            </a:p>
            <a:p>
              <a:pPr algn="ctr"/>
              <a:r>
                <a:rPr lang="en-US" sz="2400" dirty="0" smtClean="0">
                  <a:solidFill>
                    <a:schemeClr val="bg1"/>
                  </a:solidFill>
                </a:rPr>
                <a:t>“For</a:t>
              </a:r>
              <a:r>
                <a:rPr lang="en-US" sz="2400" b="1" dirty="0" smtClean="0">
                  <a:solidFill>
                    <a:schemeClr val="bg1"/>
                  </a:solidFill>
                </a:rPr>
                <a:t> </a:t>
              </a:r>
              <a:r>
                <a:rPr lang="en-US" sz="2400" dirty="0" smtClean="0">
                  <a:solidFill>
                    <a:schemeClr val="bg1"/>
                  </a:solidFill>
                </a:rPr>
                <a:t>it is God who is at work in you, both to will and to work for His good pleasure</a:t>
              </a:r>
              <a:r>
                <a:rPr lang="en-US" sz="2400" dirty="0" smtClean="0">
                  <a:solidFill>
                    <a:schemeClr val="bg1"/>
                  </a:solidFill>
                </a:rPr>
                <a:t>.”</a:t>
              </a:r>
              <a:endParaRPr lang="en-NZ" sz="2400" dirty="0">
                <a:solidFill>
                  <a:schemeClr val="bg1"/>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8"/>
          <p:cNvGrpSpPr/>
          <p:nvPr/>
        </p:nvGrpSpPr>
        <p:grpSpPr>
          <a:xfrm>
            <a:off x="323528" y="555526"/>
            <a:ext cx="8496944" cy="4032448"/>
            <a:chOff x="323528" y="555526"/>
            <a:chExt cx="8496944" cy="4032448"/>
          </a:xfrm>
        </p:grpSpPr>
        <p:sp>
          <p:nvSpPr>
            <p:cNvPr id="10" name="Oval 9"/>
            <p:cNvSpPr/>
            <p:nvPr/>
          </p:nvSpPr>
          <p:spPr>
            <a:xfrm>
              <a:off x="323528" y="555526"/>
              <a:ext cx="8496944" cy="4032448"/>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845415" y="1786920"/>
              <a:ext cx="7453171" cy="1569660"/>
            </a:xfrm>
            <a:prstGeom prst="rect">
              <a:avLst/>
            </a:prstGeom>
            <a:noFill/>
          </p:spPr>
          <p:txBody>
            <a:bodyPr wrap="square" rtlCol="0">
              <a:spAutoFit/>
            </a:bodyPr>
            <a:lstStyle/>
            <a:p>
              <a:pPr algn="ctr"/>
              <a:r>
                <a:rPr lang="en-US" sz="2400" b="1" dirty="0" smtClean="0">
                  <a:solidFill>
                    <a:schemeClr val="bg1"/>
                  </a:solidFill>
                </a:rPr>
                <a:t>Philippians 2:2 </a:t>
              </a:r>
              <a:endParaRPr lang="en-US" sz="2400" b="1" dirty="0" smtClean="0">
                <a:solidFill>
                  <a:schemeClr val="bg1"/>
                </a:solidFill>
              </a:endParaRPr>
            </a:p>
            <a:p>
              <a:pPr algn="ctr"/>
              <a:r>
                <a:rPr lang="en-US" sz="2400" dirty="0" smtClean="0">
                  <a:solidFill>
                    <a:schemeClr val="bg1"/>
                  </a:solidFill>
                </a:rPr>
                <a:t>“Make </a:t>
              </a:r>
              <a:r>
                <a:rPr lang="en-US" sz="2400" dirty="0" smtClean="0">
                  <a:solidFill>
                    <a:schemeClr val="bg1"/>
                  </a:solidFill>
                </a:rPr>
                <a:t>my joy complete by being of the same mind, maintaining the same love, united in spirit, intent on one purpose</a:t>
              </a:r>
              <a:r>
                <a:rPr lang="en-US" sz="2400" dirty="0" smtClean="0">
                  <a:solidFill>
                    <a:schemeClr val="bg1"/>
                  </a:solidFill>
                </a:rPr>
                <a:t>.”</a:t>
              </a:r>
              <a:endParaRPr lang="en-NZ" sz="2400" dirty="0">
                <a:solidFill>
                  <a:schemeClr val="bg1"/>
                </a:solidFill>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12" name="Group 11"/>
          <p:cNvGrpSpPr/>
          <p:nvPr/>
        </p:nvGrpSpPr>
        <p:grpSpPr>
          <a:xfrm>
            <a:off x="143508" y="267494"/>
            <a:ext cx="8856984" cy="4608512"/>
            <a:chOff x="143508" y="267494"/>
            <a:chExt cx="8856984" cy="4608512"/>
          </a:xfrm>
        </p:grpSpPr>
        <p:sp>
          <p:nvSpPr>
            <p:cNvPr id="7" name="Oval 6"/>
            <p:cNvSpPr/>
            <p:nvPr/>
          </p:nvSpPr>
          <p:spPr>
            <a:xfrm>
              <a:off x="143508" y="267494"/>
              <a:ext cx="8856984" cy="4608512"/>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416443" y="678924"/>
              <a:ext cx="6311115" cy="3785652"/>
            </a:xfrm>
            <a:prstGeom prst="rect">
              <a:avLst/>
            </a:prstGeom>
            <a:noFill/>
          </p:spPr>
          <p:txBody>
            <a:bodyPr wrap="square" rtlCol="0">
              <a:spAutoFit/>
            </a:bodyPr>
            <a:lstStyle/>
            <a:p>
              <a:pPr marL="268288" indent="-268288" algn="ctr"/>
              <a:r>
                <a:rPr lang="en-US" sz="2400" dirty="0" smtClean="0">
                  <a:solidFill>
                    <a:schemeClr val="bg1"/>
                  </a:solidFill>
                </a:rPr>
                <a:t>1. Paint </a:t>
              </a:r>
              <a:r>
                <a:rPr lang="en-US" sz="2400" dirty="0">
                  <a:solidFill>
                    <a:schemeClr val="bg1"/>
                  </a:solidFill>
                </a:rPr>
                <a:t>the picture of how we, God's family are to live our lives on the earth</a:t>
              </a:r>
              <a:endParaRPr lang="en-NZ" sz="2400" dirty="0">
                <a:solidFill>
                  <a:schemeClr val="bg1"/>
                </a:solidFill>
              </a:endParaRPr>
            </a:p>
            <a:p>
              <a:pPr marL="268288" indent="-268288" algn="ctr"/>
              <a:r>
                <a:rPr lang="en-US" sz="2400" dirty="0" smtClean="0">
                  <a:solidFill>
                    <a:schemeClr val="bg1"/>
                  </a:solidFill>
                </a:rPr>
                <a:t>2. Look </a:t>
              </a:r>
              <a:r>
                <a:rPr lang="en-US" sz="2400" dirty="0">
                  <a:solidFill>
                    <a:schemeClr val="bg1"/>
                  </a:solidFill>
                </a:rPr>
                <a:t>at the attributes, qualities, values and culture that make up this family</a:t>
              </a:r>
              <a:endParaRPr lang="en-NZ" sz="2400" dirty="0">
                <a:solidFill>
                  <a:schemeClr val="bg1"/>
                </a:solidFill>
              </a:endParaRPr>
            </a:p>
            <a:p>
              <a:pPr marL="268288" indent="-268288" algn="ctr"/>
              <a:r>
                <a:rPr lang="en-US" sz="2400" dirty="0" smtClean="0">
                  <a:solidFill>
                    <a:schemeClr val="bg1"/>
                  </a:solidFill>
                </a:rPr>
                <a:t>3. The </a:t>
              </a:r>
              <a:r>
                <a:rPr lang="en-US" sz="2400" dirty="0">
                  <a:solidFill>
                    <a:schemeClr val="bg1"/>
                  </a:solidFill>
                </a:rPr>
                <a:t>opposing forces that exists to stop this family being formed </a:t>
              </a:r>
              <a:endParaRPr lang="en-NZ" sz="2400" dirty="0">
                <a:solidFill>
                  <a:schemeClr val="bg1"/>
                </a:solidFill>
              </a:endParaRPr>
            </a:p>
            <a:p>
              <a:pPr marL="268288" indent="-268288" algn="ctr"/>
              <a:r>
                <a:rPr lang="en-US" sz="2400" dirty="0" smtClean="0">
                  <a:solidFill>
                    <a:schemeClr val="bg1"/>
                  </a:solidFill>
                </a:rPr>
                <a:t>4. The </a:t>
              </a:r>
              <a:r>
                <a:rPr lang="en-US" sz="2400" dirty="0">
                  <a:solidFill>
                    <a:schemeClr val="bg1"/>
                  </a:solidFill>
                </a:rPr>
                <a:t>life that is released when this family is being formed on the earth </a:t>
              </a:r>
              <a:endParaRPr lang="en-NZ" sz="2400" dirty="0">
                <a:solidFill>
                  <a:schemeClr val="bg1"/>
                </a:solidFill>
              </a:endParaRPr>
            </a:p>
            <a:p>
              <a:pPr marL="268288" indent="-268288" algn="ctr">
                <a:tabLst>
                  <a:tab pos="625475" algn="l"/>
                </a:tabLst>
              </a:pPr>
              <a:r>
                <a:rPr lang="en-US" sz="2400" dirty="0" smtClean="0">
                  <a:solidFill>
                    <a:schemeClr val="bg1"/>
                  </a:solidFill>
                </a:rPr>
                <a:t>5. Look </a:t>
              </a:r>
              <a:r>
                <a:rPr lang="en-US" sz="2400" dirty="0">
                  <a:solidFill>
                    <a:schemeClr val="bg1"/>
                  </a:solidFill>
                </a:rPr>
                <a:t>at how this family is formed into becoming this </a:t>
              </a:r>
              <a:r>
                <a:rPr lang="en-US" sz="2400" dirty="0" smtClean="0">
                  <a:solidFill>
                    <a:schemeClr val="bg1"/>
                  </a:solidFill>
                </a:rPr>
                <a:t>family</a:t>
              </a:r>
              <a:r>
                <a:rPr lang="en-US" sz="2400" dirty="0">
                  <a:solidFill>
                    <a:schemeClr val="bg1"/>
                  </a:solidFill>
                </a:rPr>
                <a:t>.</a:t>
              </a:r>
              <a:endParaRPr lang="en-NZ" sz="2400" dirty="0">
                <a:solidFill>
                  <a:schemeClr val="bg1"/>
                </a:solidFil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12" name="Group 5"/>
          <p:cNvGrpSpPr/>
          <p:nvPr/>
        </p:nvGrpSpPr>
        <p:grpSpPr>
          <a:xfrm>
            <a:off x="323528" y="555526"/>
            <a:ext cx="8496944" cy="4032448"/>
            <a:chOff x="1115616" y="627534"/>
            <a:chExt cx="7560840" cy="3168352"/>
          </a:xfrm>
        </p:grpSpPr>
        <p:sp>
          <p:nvSpPr>
            <p:cNvPr id="13" name="Oval 12"/>
            <p:cNvSpPr/>
            <p:nvPr/>
          </p:nvSpPr>
          <p:spPr>
            <a:xfrm>
              <a:off x="1115616" y="627534"/>
              <a:ext cx="7560840" cy="3168352"/>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Acts 4:31-37</a:t>
              </a:r>
              <a:endParaRPr lang="en-NZ" sz="2400" dirty="0">
                <a:solidFill>
                  <a:schemeClr val="bg1"/>
                </a:solidFil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2" name="Group 5"/>
          <p:cNvGrpSpPr/>
          <p:nvPr/>
        </p:nvGrpSpPr>
        <p:grpSpPr>
          <a:xfrm>
            <a:off x="323528" y="555526"/>
            <a:ext cx="8496944" cy="4032448"/>
            <a:chOff x="1115616" y="627534"/>
            <a:chExt cx="7560840" cy="3168352"/>
          </a:xfrm>
        </p:grpSpPr>
        <p:sp>
          <p:nvSpPr>
            <p:cNvPr id="13" name="Oval 12"/>
            <p:cNvSpPr/>
            <p:nvPr/>
          </p:nvSpPr>
          <p:spPr>
            <a:xfrm>
              <a:off x="1115616" y="627534"/>
              <a:ext cx="7560840" cy="3168352"/>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1580007" y="1595058"/>
              <a:ext cx="6632059" cy="1233304"/>
            </a:xfrm>
            <a:prstGeom prst="rect">
              <a:avLst/>
            </a:prstGeom>
            <a:noFill/>
          </p:spPr>
          <p:txBody>
            <a:bodyPr wrap="square" rtlCol="0">
              <a:spAutoFit/>
            </a:bodyPr>
            <a:lstStyle/>
            <a:p>
              <a:pPr algn="ctr"/>
              <a:r>
                <a:rPr lang="en-US" sz="2400" dirty="0" smtClean="0">
                  <a:solidFill>
                    <a:schemeClr val="bg1"/>
                  </a:solidFill>
                </a:rPr>
                <a:t>God's transformational family </a:t>
              </a:r>
              <a:r>
                <a:rPr lang="en-US" sz="2400" dirty="0" smtClean="0">
                  <a:solidFill>
                    <a:schemeClr val="bg1"/>
                  </a:solidFill>
                </a:rPr>
                <a:t>demonstrate </a:t>
              </a:r>
              <a:r>
                <a:rPr lang="en-US" sz="2400" dirty="0" smtClean="0">
                  <a:solidFill>
                    <a:schemeClr val="bg1"/>
                  </a:solidFill>
                </a:rPr>
                <a:t>very different lives to the families of the world. We are to live completely different from the world. Our priorities, values and culture are to be polar opposite to the worlds.</a:t>
              </a:r>
              <a:endParaRPr lang="en-NZ" sz="2400" dirty="0">
                <a:solidFill>
                  <a:schemeClr val="bg1"/>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2" name="Group 5"/>
          <p:cNvGrpSpPr/>
          <p:nvPr/>
        </p:nvGrpSpPr>
        <p:grpSpPr>
          <a:xfrm>
            <a:off x="323528" y="555526"/>
            <a:ext cx="8496944" cy="4032448"/>
            <a:chOff x="1115616" y="627534"/>
            <a:chExt cx="7560840" cy="3168352"/>
          </a:xfrm>
        </p:grpSpPr>
        <p:sp>
          <p:nvSpPr>
            <p:cNvPr id="13" name="Oval 12"/>
            <p:cNvSpPr/>
            <p:nvPr/>
          </p:nvSpPr>
          <p:spPr>
            <a:xfrm>
              <a:off x="1115616" y="627534"/>
              <a:ext cx="7560840" cy="3168352"/>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1580007" y="2030342"/>
              <a:ext cx="6632059" cy="362737"/>
            </a:xfrm>
            <a:prstGeom prst="rect">
              <a:avLst/>
            </a:prstGeom>
            <a:noFill/>
          </p:spPr>
          <p:txBody>
            <a:bodyPr wrap="square" rtlCol="0">
              <a:spAutoFit/>
            </a:bodyPr>
            <a:lstStyle/>
            <a:p>
              <a:pPr algn="ctr"/>
              <a:r>
                <a:rPr lang="en-US" sz="2400" dirty="0" smtClean="0">
                  <a:solidFill>
                    <a:schemeClr val="bg1"/>
                  </a:solidFill>
                </a:rPr>
                <a:t>4th Attribute: </a:t>
              </a:r>
              <a:r>
                <a:rPr lang="en-US" sz="2400" dirty="0" smtClean="0">
                  <a:solidFill>
                    <a:schemeClr val="bg1"/>
                  </a:solidFill>
                </a:rPr>
                <a:t>The </a:t>
              </a:r>
              <a:r>
                <a:rPr lang="en-US" sz="2400" dirty="0" smtClean="0">
                  <a:solidFill>
                    <a:schemeClr val="bg1"/>
                  </a:solidFill>
                </a:rPr>
                <a:t>people were of one heart and soul</a:t>
              </a:r>
              <a:endParaRPr lang="en-NZ" sz="2400" dirty="0">
                <a:solidFill>
                  <a:schemeClr val="bg1"/>
                </a:solidFil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8" name="Group 7"/>
          <p:cNvGrpSpPr/>
          <p:nvPr/>
        </p:nvGrpSpPr>
        <p:grpSpPr>
          <a:xfrm>
            <a:off x="323528" y="555526"/>
            <a:ext cx="8496944" cy="4032448"/>
            <a:chOff x="323528" y="555526"/>
            <a:chExt cx="8496944" cy="4032448"/>
          </a:xfrm>
        </p:grpSpPr>
        <p:sp>
          <p:nvSpPr>
            <p:cNvPr id="13" name="Oval 12"/>
            <p:cNvSpPr/>
            <p:nvPr/>
          </p:nvSpPr>
          <p:spPr>
            <a:xfrm>
              <a:off x="323528" y="555526"/>
              <a:ext cx="8496944" cy="4032448"/>
            </a:xfrm>
            <a:prstGeom prst="ellipse">
              <a:avLst/>
            </a:prstGeom>
            <a:solidFill>
              <a:srgbClr val="636467">
                <a:alpha val="6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845415" y="2156252"/>
              <a:ext cx="7453171" cy="830997"/>
            </a:xfrm>
            <a:prstGeom prst="rect">
              <a:avLst/>
            </a:prstGeom>
            <a:noFill/>
          </p:spPr>
          <p:txBody>
            <a:bodyPr wrap="square" rtlCol="0">
              <a:spAutoFit/>
            </a:bodyPr>
            <a:lstStyle/>
            <a:p>
              <a:pPr algn="ctr"/>
              <a:r>
                <a:rPr lang="en-US" sz="2400" dirty="0" smtClean="0">
                  <a:solidFill>
                    <a:schemeClr val="bg1"/>
                  </a:solidFill>
                </a:rPr>
                <a:t>V32 and the congregation of those who believed were of </a:t>
              </a:r>
              <a:r>
                <a:rPr lang="en-US" sz="2400" b="1" dirty="0" smtClean="0">
                  <a:solidFill>
                    <a:srgbClr val="FF0000"/>
                  </a:solidFill>
                </a:rPr>
                <a:t>one heart </a:t>
              </a:r>
              <a:r>
                <a:rPr lang="en-US" sz="2400" dirty="0" smtClean="0">
                  <a:solidFill>
                    <a:schemeClr val="bg1"/>
                  </a:solidFill>
                </a:rPr>
                <a:t>and </a:t>
              </a:r>
              <a:r>
                <a:rPr lang="en-US" sz="2400" b="1" dirty="0" smtClean="0">
                  <a:solidFill>
                    <a:srgbClr val="FF0000"/>
                  </a:solidFill>
                </a:rPr>
                <a:t>soul</a:t>
              </a:r>
              <a:r>
                <a:rPr lang="en-US" sz="2400" dirty="0" smtClean="0">
                  <a:solidFill>
                    <a:srgbClr val="FF0000"/>
                  </a:solidFill>
                </a:rPr>
                <a:t>.</a:t>
              </a:r>
              <a:endParaRPr lang="en-NZ" sz="2400" dirty="0">
                <a:solidFill>
                  <a:srgbClr val="FF0000"/>
                </a:solidFil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6"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John 17:1, 11, 20-23</a:t>
              </a:r>
              <a:endParaRPr lang="en-NZ" sz="2400" dirty="0">
                <a:solidFill>
                  <a:schemeClr val="bg1"/>
                </a:solidFill>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1 Corinthians 2:9-16</a:t>
              </a:r>
              <a:endParaRPr lang="en-NZ" sz="2400" dirty="0">
                <a:solidFill>
                  <a:schemeClr val="bg1"/>
                </a:solidFil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7" name="Oval 6"/>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8" name="TextBox 7"/>
            <p:cNvSpPr txBox="1"/>
            <p:nvPr/>
          </p:nvSpPr>
          <p:spPr>
            <a:xfrm>
              <a:off x="1580007" y="2030342"/>
              <a:ext cx="6632059" cy="362737"/>
            </a:xfrm>
            <a:prstGeom prst="rect">
              <a:avLst/>
            </a:prstGeom>
            <a:noFill/>
          </p:spPr>
          <p:txBody>
            <a:bodyPr wrap="square" rtlCol="0">
              <a:spAutoFit/>
            </a:bodyPr>
            <a:lstStyle/>
            <a:p>
              <a:pPr algn="ctr"/>
              <a:r>
                <a:rPr lang="en-US" sz="2400" b="1" dirty="0" smtClean="0">
                  <a:solidFill>
                    <a:schemeClr val="bg1"/>
                  </a:solidFill>
                </a:rPr>
                <a:t>2 Corinthians 5:14-15</a:t>
              </a:r>
              <a:endParaRPr lang="en-NZ" sz="2400" dirty="0">
                <a:solidFill>
                  <a:schemeClr val="bg1"/>
                </a:solidFill>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219</Words>
  <Application>Microsoft Office PowerPoint</Application>
  <PresentationFormat>On-screen Show (16:9)</PresentationFormat>
  <Paragraphs>21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23</cp:revision>
  <dcterms:created xsi:type="dcterms:W3CDTF">2016-06-17T02:47:38Z</dcterms:created>
  <dcterms:modified xsi:type="dcterms:W3CDTF">2016-07-01T05:04:05Z</dcterms:modified>
</cp:coreProperties>
</file>