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646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2" d="100"/>
          <a:sy n="142" d="100"/>
        </p:scale>
        <p:origin x="-660"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9C6F3C-BA49-47AC-AAE4-3CDA0A6F2819}" type="datetimeFigureOut">
              <a:rPr lang="en-NZ" smtClean="0"/>
              <a:pPr/>
              <a:t>20/06/2016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52C2658A-6F65-4A79-9696-145CDA83A0ED}"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59C6F3C-BA49-47AC-AAE4-3CDA0A6F2819}" type="datetimeFigureOut">
              <a:rPr lang="en-NZ" smtClean="0"/>
              <a:pPr/>
              <a:t>20/06/2016</a:t>
            </a:fld>
            <a:endParaRPr lang="en-NZ"/>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52C2658A-6F65-4A79-9696-145CDA83A0ED}"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691788"/>
              <a:ext cx="6632059" cy="1039845"/>
            </a:xfrm>
            <a:prstGeom prst="rect">
              <a:avLst/>
            </a:prstGeom>
            <a:noFill/>
          </p:spPr>
          <p:txBody>
            <a:bodyPr wrap="square" rtlCol="0">
              <a:spAutoFit/>
            </a:bodyPr>
            <a:lstStyle/>
            <a:p>
              <a:pPr algn="ctr"/>
              <a:r>
                <a:rPr lang="en-US" sz="4000" b="1" dirty="0" smtClean="0">
                  <a:solidFill>
                    <a:schemeClr val="bg1"/>
                  </a:solidFill>
                  <a:latin typeface="Arial" pitchFamily="34" charset="0"/>
                  <a:cs typeface="Arial" pitchFamily="34" charset="0"/>
                </a:rPr>
                <a:t>TRANSFORMATIONAL </a:t>
              </a:r>
            </a:p>
            <a:p>
              <a:pPr algn="ctr"/>
              <a:r>
                <a:rPr lang="en-US" sz="4000" b="1" dirty="0" smtClean="0">
                  <a:solidFill>
                    <a:schemeClr val="bg1"/>
                  </a:solidFill>
                  <a:latin typeface="Arial" pitchFamily="34" charset="0"/>
                  <a:cs typeface="Arial" pitchFamily="34" charset="0"/>
                </a:rPr>
                <a:t>FAMILY </a:t>
              </a:r>
              <a:endParaRPr lang="en-NZ" sz="4000" b="1" dirty="0">
                <a:solidFill>
                  <a:schemeClr val="bg1"/>
                </a:solidFill>
                <a:latin typeface="Arial" pitchFamily="34" charset="0"/>
                <a:cs typeface="Arial" pitchFamily="34" charset="0"/>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595058"/>
              <a:ext cx="6632059" cy="943116"/>
            </a:xfrm>
            <a:prstGeom prst="rect">
              <a:avLst/>
            </a:prstGeom>
            <a:noFill/>
          </p:spPr>
          <p:txBody>
            <a:bodyPr wrap="square" rtlCol="0">
              <a:spAutoFit/>
            </a:bodyPr>
            <a:lstStyle/>
            <a:p>
              <a:pPr algn="ctr"/>
              <a:r>
                <a:rPr lang="en-US" sz="2400" b="1" dirty="0" smtClean="0">
                  <a:solidFill>
                    <a:schemeClr val="bg1"/>
                  </a:solidFill>
                  <a:latin typeface="Arial" pitchFamily="34" charset="0"/>
                  <a:cs typeface="Arial" pitchFamily="34" charset="0"/>
                </a:rPr>
                <a:t>Acts </a:t>
              </a:r>
              <a:r>
                <a:rPr lang="en-US" sz="2400" b="1" dirty="0">
                  <a:solidFill>
                    <a:schemeClr val="bg1"/>
                  </a:solidFill>
                  <a:latin typeface="Arial" pitchFamily="34" charset="0"/>
                  <a:cs typeface="Arial" pitchFamily="34" charset="0"/>
                </a:rPr>
                <a:t>12:5 </a:t>
              </a:r>
              <a:endParaRPr lang="en-US" sz="2400" b="1"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 </a:t>
              </a:r>
              <a:r>
                <a:rPr lang="en-US" sz="2400" dirty="0">
                  <a:solidFill>
                    <a:schemeClr val="bg1"/>
                  </a:solidFill>
                  <a:latin typeface="Arial" pitchFamily="34" charset="0"/>
                  <a:cs typeface="Arial" pitchFamily="34" charset="0"/>
                </a:rPr>
                <a:t>So Peter was kept in prison, but </a:t>
              </a:r>
              <a:r>
                <a:rPr lang="en-US" sz="2400" b="1" dirty="0">
                  <a:solidFill>
                    <a:srgbClr val="C00000"/>
                  </a:solidFill>
                  <a:latin typeface="Arial" pitchFamily="34" charset="0"/>
                  <a:cs typeface="Arial" pitchFamily="34" charset="0"/>
                </a:rPr>
                <a:t>prayer</a:t>
              </a:r>
              <a:r>
                <a:rPr lang="en-US" sz="2400" dirty="0">
                  <a:solidFill>
                    <a:schemeClr val="bg1"/>
                  </a:solidFill>
                  <a:latin typeface="Arial" pitchFamily="34" charset="0"/>
                  <a:cs typeface="Arial" pitchFamily="34" charset="0"/>
                </a:rPr>
                <a:t> for him was being made </a:t>
              </a:r>
              <a:r>
                <a:rPr lang="en-US" sz="2400" i="1" dirty="0">
                  <a:solidFill>
                    <a:schemeClr val="bg1"/>
                  </a:solidFill>
                  <a:latin typeface="Arial" pitchFamily="34" charset="0"/>
                  <a:cs typeface="Arial" pitchFamily="34" charset="0"/>
                </a:rPr>
                <a:t>fervently</a:t>
              </a:r>
              <a:r>
                <a:rPr lang="en-US" sz="2400" dirty="0">
                  <a:solidFill>
                    <a:schemeClr val="bg1"/>
                  </a:solidFill>
                  <a:latin typeface="Arial" pitchFamily="34" charset="0"/>
                  <a:cs typeface="Arial" pitchFamily="34" charset="0"/>
                </a:rPr>
                <a:t> by the church to God"</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159774"/>
              <a:ext cx="6632059" cy="2103873"/>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a:t>
              </a:r>
              <a:r>
                <a:rPr lang="en-US" sz="2400" b="1" dirty="0" smtClean="0">
                  <a:solidFill>
                    <a:schemeClr val="bg1"/>
                  </a:solidFill>
                  <a:latin typeface="Arial" pitchFamily="34" charset="0"/>
                  <a:cs typeface="Arial" pitchFamily="34" charset="0"/>
                </a:rPr>
                <a:t>16:25-26</a:t>
              </a:r>
            </a:p>
            <a:p>
              <a:pPr algn="ctr"/>
              <a:r>
                <a:rPr lang="en-US" sz="2400" b="1" dirty="0" smtClean="0">
                  <a:solidFill>
                    <a:schemeClr val="bg1"/>
                  </a:solidFill>
                  <a:latin typeface="Arial" pitchFamily="34" charset="0"/>
                  <a:cs typeface="Arial" pitchFamily="34" charset="0"/>
                </a:rPr>
                <a:t> </a:t>
              </a:r>
              <a:r>
                <a:rPr lang="en-US" sz="2400" dirty="0">
                  <a:solidFill>
                    <a:schemeClr val="bg1"/>
                  </a:solidFill>
                  <a:latin typeface="Arial" pitchFamily="34" charset="0"/>
                  <a:cs typeface="Arial" pitchFamily="34" charset="0"/>
                </a:rPr>
                <a:t>"but about midnight Paul and Silas were </a:t>
              </a:r>
              <a:r>
                <a:rPr lang="en-US" sz="2400" b="1" dirty="0">
                  <a:solidFill>
                    <a:srgbClr val="C00000"/>
                  </a:solidFill>
                  <a:latin typeface="Arial" pitchFamily="34" charset="0"/>
                  <a:cs typeface="Arial" pitchFamily="34" charset="0"/>
                </a:rPr>
                <a:t>praying</a:t>
              </a:r>
              <a:r>
                <a:rPr lang="en-US" sz="2400" dirty="0">
                  <a:solidFill>
                    <a:schemeClr val="bg1"/>
                  </a:solidFill>
                  <a:latin typeface="Arial" pitchFamily="34" charset="0"/>
                  <a:cs typeface="Arial" pitchFamily="34" charset="0"/>
                </a:rPr>
                <a:t> and singing hymns to God, and the prisoners were listening to them, and suddenly there came a great earthquake, so that foundations of the prison house were shaken, and immediately all the doors were opened and </a:t>
              </a:r>
              <a:r>
                <a:rPr lang="en-US" sz="2400" i="1" dirty="0">
                  <a:solidFill>
                    <a:schemeClr val="bg1"/>
                  </a:solidFill>
                  <a:latin typeface="Arial" pitchFamily="34" charset="0"/>
                  <a:cs typeface="Arial" pitchFamily="34" charset="0"/>
                </a:rPr>
                <a:t>everyone's chains were unfastened. </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885247"/>
              <a:ext cx="6632059" cy="652926"/>
            </a:xfrm>
            <a:prstGeom prst="rect">
              <a:avLst/>
            </a:prstGeom>
            <a:noFill/>
          </p:spPr>
          <p:txBody>
            <a:bodyPr wrap="square" rtlCol="0">
              <a:spAutoFit/>
            </a:bodyPr>
            <a:lstStyle/>
            <a:p>
              <a:pPr algn="ctr"/>
              <a:r>
                <a:rPr lang="en-US" sz="2400" dirty="0">
                  <a:solidFill>
                    <a:schemeClr val="bg1"/>
                  </a:solidFill>
                  <a:latin typeface="Arial" pitchFamily="34" charset="0"/>
                  <a:cs typeface="Arial" pitchFamily="34" charset="0"/>
                </a:rPr>
                <a:t>2nd attribute of transformational family: a "people who are filled with the Holy Spirit" v31</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595058"/>
              <a:ext cx="6632059" cy="1233304"/>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2:4 </a:t>
              </a:r>
              <a:endParaRPr lang="en-US" sz="2400" b="1"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And </a:t>
              </a:r>
              <a:r>
                <a:rPr lang="en-US" sz="2400" dirty="0">
                  <a:solidFill>
                    <a:schemeClr val="bg1"/>
                  </a:solidFill>
                  <a:latin typeface="Arial" pitchFamily="34" charset="0"/>
                  <a:cs typeface="Arial" pitchFamily="34" charset="0"/>
                </a:rPr>
                <a:t>they were all filled with the Holy Spirit and began to speak with other tongues, as the Spirit was giving them utterance. </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595058"/>
              <a:ext cx="6632059" cy="1233304"/>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7:55 </a:t>
              </a:r>
              <a:endParaRPr lang="en-US" sz="2400" b="1"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But </a:t>
              </a:r>
              <a:r>
                <a:rPr lang="en-US" sz="2400" dirty="0">
                  <a:solidFill>
                    <a:schemeClr val="bg1"/>
                  </a:solidFill>
                  <a:latin typeface="Arial" pitchFamily="34" charset="0"/>
                  <a:cs typeface="Arial" pitchFamily="34" charset="0"/>
                </a:rPr>
                <a:t>being full of the Holy Spirit, he gazed intently into heaven and saw the glory of God, and Jesus standing at the right hand of God;</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604111" y="869584"/>
              <a:ext cx="6583851" cy="2684251"/>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8:14-17 </a:t>
              </a:r>
              <a:endParaRPr lang="en-US" sz="2400" b="1"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Now </a:t>
              </a:r>
              <a:r>
                <a:rPr lang="en-US" sz="2400" dirty="0">
                  <a:solidFill>
                    <a:schemeClr val="bg1"/>
                  </a:solidFill>
                  <a:latin typeface="Arial" pitchFamily="34" charset="0"/>
                  <a:cs typeface="Arial" pitchFamily="34" charset="0"/>
                </a:rPr>
                <a:t>when the apostles in Jerusalem heard that Samaria had received the word of God, they sent them Peter and John, who came down and prayed for them that they might receive the Holy Spirit. For He had not yet fallen upon any of them; they had simply been </a:t>
              </a:r>
              <a:r>
                <a:rPr lang="en-US" sz="2400" dirty="0" err="1">
                  <a:solidFill>
                    <a:schemeClr val="bg1"/>
                  </a:solidFill>
                  <a:latin typeface="Arial" pitchFamily="34" charset="0"/>
                  <a:cs typeface="Arial" pitchFamily="34" charset="0"/>
                </a:rPr>
                <a:t>baptised</a:t>
              </a:r>
              <a:r>
                <a:rPr lang="en-US" sz="2400" dirty="0">
                  <a:solidFill>
                    <a:schemeClr val="bg1"/>
                  </a:solidFill>
                  <a:latin typeface="Arial" pitchFamily="34" charset="0"/>
                  <a:cs typeface="Arial" pitchFamily="34" charset="0"/>
                </a:rPr>
                <a:t> in the name of the Lord Jesus. Then they began laying their hands on them, and they were receiving the Holy Spirit. </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604111" y="1449963"/>
              <a:ext cx="6583851" cy="1523494"/>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10:38 </a:t>
              </a:r>
              <a:endParaRPr lang="en-US" sz="2400" b="1"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You </a:t>
              </a:r>
              <a:r>
                <a:rPr lang="en-US" sz="2400" dirty="0">
                  <a:solidFill>
                    <a:schemeClr val="bg1"/>
                  </a:solidFill>
                  <a:latin typeface="Arial" pitchFamily="34" charset="0"/>
                  <a:cs typeface="Arial" pitchFamily="34" charset="0"/>
                </a:rPr>
                <a:t>know of Jesus of Nazareth, how God anointed Him with the Holy Spirit and with power, and how He went about doing good and healing all who were oppressed by the devil, for God was with Him. </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604111" y="2030342"/>
              <a:ext cx="6583851" cy="362737"/>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Ephesians 3:14-20</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604111" y="1885247"/>
              <a:ext cx="6583851" cy="652926"/>
            </a:xfrm>
            <a:prstGeom prst="rect">
              <a:avLst/>
            </a:prstGeom>
            <a:noFill/>
          </p:spPr>
          <p:txBody>
            <a:bodyPr wrap="square" rtlCol="0">
              <a:spAutoFit/>
            </a:bodyPr>
            <a:lstStyle/>
            <a:p>
              <a:pPr algn="ctr"/>
              <a:r>
                <a:rPr lang="en-US" sz="2400" dirty="0">
                  <a:solidFill>
                    <a:schemeClr val="bg1"/>
                  </a:solidFill>
                  <a:latin typeface="Arial" pitchFamily="34" charset="0"/>
                  <a:cs typeface="Arial" pitchFamily="34" charset="0"/>
                </a:rPr>
                <a:t>3rd attribute of transformational family: a "people who believe"</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604111" y="1304868"/>
              <a:ext cx="6583851" cy="1813683"/>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John 7:38-39</a:t>
              </a:r>
              <a:r>
                <a:rPr lang="en-US" sz="2400" dirty="0">
                  <a:solidFill>
                    <a:schemeClr val="bg1"/>
                  </a:solidFill>
                  <a:latin typeface="Arial" pitchFamily="34" charset="0"/>
                  <a:cs typeface="Arial" pitchFamily="34" charset="0"/>
                </a:rPr>
                <a:t> </a:t>
              </a:r>
              <a:endParaRPr lang="en-US" sz="2400"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He </a:t>
              </a:r>
              <a:r>
                <a:rPr lang="en-US" sz="2400" dirty="0">
                  <a:solidFill>
                    <a:schemeClr val="bg1"/>
                  </a:solidFill>
                  <a:latin typeface="Arial" pitchFamily="34" charset="0"/>
                  <a:cs typeface="Arial" pitchFamily="34" charset="0"/>
                </a:rPr>
                <a:t>who </a:t>
              </a:r>
              <a:r>
                <a:rPr lang="en-US" sz="2400" b="1" dirty="0">
                  <a:solidFill>
                    <a:srgbClr val="C00000"/>
                  </a:solidFill>
                  <a:latin typeface="Arial" pitchFamily="34" charset="0"/>
                  <a:cs typeface="Arial" pitchFamily="34" charset="0"/>
                </a:rPr>
                <a:t>believes</a:t>
              </a:r>
              <a:r>
                <a:rPr lang="en-US" sz="2400" dirty="0">
                  <a:solidFill>
                    <a:schemeClr val="bg1"/>
                  </a:solidFill>
                  <a:latin typeface="Arial" pitchFamily="34" charset="0"/>
                  <a:cs typeface="Arial" pitchFamily="34" charset="0"/>
                </a:rPr>
                <a:t> in Me, as the </a:t>
              </a:r>
              <a:r>
                <a:rPr lang="en-US" sz="2400" b="1" dirty="0">
                  <a:solidFill>
                    <a:srgbClr val="C00000"/>
                  </a:solidFill>
                  <a:latin typeface="Arial" pitchFamily="34" charset="0"/>
                  <a:cs typeface="Arial" pitchFamily="34" charset="0"/>
                </a:rPr>
                <a:t>Scripture</a:t>
              </a:r>
              <a:r>
                <a:rPr lang="en-US" sz="2400" dirty="0">
                  <a:solidFill>
                    <a:schemeClr val="bg1"/>
                  </a:solidFill>
                  <a:latin typeface="Arial" pitchFamily="34" charset="0"/>
                  <a:cs typeface="Arial" pitchFamily="34" charset="0"/>
                </a:rPr>
                <a:t> said, ‘From his innermost being will flow rivers of living water. But this He spoke of the Spirit, whom those who </a:t>
              </a:r>
              <a:r>
                <a:rPr lang="en-US" sz="2400" b="1" dirty="0">
                  <a:solidFill>
                    <a:srgbClr val="C00000"/>
                  </a:solidFill>
                  <a:latin typeface="Arial" pitchFamily="34" charset="0"/>
                  <a:cs typeface="Arial" pitchFamily="34" charset="0"/>
                </a:rPr>
                <a:t>believed</a:t>
              </a:r>
              <a:r>
                <a:rPr lang="en-US" sz="2400" dirty="0">
                  <a:solidFill>
                    <a:schemeClr val="bg1"/>
                  </a:solidFill>
                  <a:latin typeface="Arial" pitchFamily="34" charset="0"/>
                  <a:cs typeface="Arial" pitchFamily="34" charset="0"/>
                </a:rPr>
                <a:t> in Him were to </a:t>
              </a:r>
              <a:r>
                <a:rPr lang="en-US" sz="2400" b="1" dirty="0">
                  <a:solidFill>
                    <a:srgbClr val="C00000"/>
                  </a:solidFill>
                  <a:latin typeface="Arial" pitchFamily="34" charset="0"/>
                  <a:cs typeface="Arial" pitchFamily="34" charset="0"/>
                </a:rPr>
                <a:t>receive</a:t>
              </a:r>
              <a:r>
                <a:rPr lang="en-US" sz="2400" dirty="0">
                  <a:solidFill>
                    <a:schemeClr val="bg1"/>
                  </a:solidFill>
                  <a:latin typeface="Arial" pitchFamily="34" charset="0"/>
                  <a:cs typeface="Arial" pitchFamily="34" charset="0"/>
                </a:rPr>
                <a:t>, for the </a:t>
              </a:r>
              <a:r>
                <a:rPr lang="en-US" sz="2400" b="1" dirty="0">
                  <a:solidFill>
                    <a:srgbClr val="C00000"/>
                  </a:solidFill>
                  <a:latin typeface="Arial" pitchFamily="34" charset="0"/>
                  <a:cs typeface="Arial" pitchFamily="34" charset="0"/>
                </a:rPr>
                <a:t>Spirit was not yet given</a:t>
              </a:r>
              <a:r>
                <a:rPr lang="en-US" sz="2400" dirty="0">
                  <a:solidFill>
                    <a:schemeClr val="bg1"/>
                  </a:solidFill>
                  <a:latin typeface="Arial" pitchFamily="34" charset="0"/>
                  <a:cs typeface="Arial" pitchFamily="34" charset="0"/>
                </a:rPr>
                <a:t>, because Jesus was not yet glorified.</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644082" y="1941825"/>
              <a:ext cx="6632059" cy="652926"/>
            </a:xfrm>
            <a:prstGeom prst="rect">
              <a:avLst/>
            </a:prstGeom>
            <a:noFill/>
          </p:spPr>
          <p:txBody>
            <a:bodyPr wrap="square" rtlCol="0">
              <a:spAutoFit/>
            </a:bodyPr>
            <a:lstStyle/>
            <a:p>
              <a:pPr algn="ctr"/>
              <a:r>
                <a:rPr lang="en-US" sz="2400" dirty="0">
                  <a:solidFill>
                    <a:schemeClr val="bg1"/>
                  </a:solidFill>
                  <a:latin typeface="Arial" pitchFamily="34" charset="0"/>
                  <a:cs typeface="Arial" pitchFamily="34" charset="0"/>
                </a:rPr>
                <a:t>Sanctification + Spirit Led Works ( Will of God ) </a:t>
              </a:r>
              <a:endParaRPr lang="en-US" sz="2400"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 </a:t>
              </a:r>
              <a:r>
                <a:rPr lang="en-US" sz="2400" dirty="0">
                  <a:solidFill>
                    <a:schemeClr val="bg1"/>
                  </a:solidFill>
                  <a:latin typeface="Arial" pitchFamily="34" charset="0"/>
                  <a:cs typeface="Arial" pitchFamily="34" charset="0"/>
                </a:rPr>
                <a:t>A Transformational Family. (communal in heart)</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a:picLocks noChangeAspect="1"/>
          </p:cNvPicPr>
          <p:nvPr/>
        </p:nvPicPr>
        <p:blipFill>
          <a:blip r:embed="rId2" cstate="print"/>
          <a:stretch>
            <a:fillRect/>
          </a:stretch>
        </p:blipFill>
        <p:spPr>
          <a:xfrm>
            <a:off x="0" y="0"/>
            <a:ext cx="9144000" cy="51435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grpSp>
        <p:nvGrpSpPr>
          <p:cNvPr id="12" name="Group 5"/>
          <p:cNvGrpSpPr/>
          <p:nvPr/>
        </p:nvGrpSpPr>
        <p:grpSpPr>
          <a:xfrm>
            <a:off x="323528" y="555526"/>
            <a:ext cx="8496944" cy="4032448"/>
            <a:chOff x="1115616" y="627534"/>
            <a:chExt cx="7560840" cy="3168352"/>
          </a:xfrm>
        </p:grpSpPr>
        <p:sp>
          <p:nvSpPr>
            <p:cNvPr id="13" name="Oval 12"/>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4" name="TextBox 13"/>
            <p:cNvSpPr txBox="1"/>
            <p:nvPr/>
          </p:nvSpPr>
          <p:spPr>
            <a:xfrm>
              <a:off x="1580007" y="2030342"/>
              <a:ext cx="6632059" cy="362737"/>
            </a:xfrm>
            <a:prstGeom prst="rect">
              <a:avLst/>
            </a:prstGeom>
            <a:noFill/>
          </p:spPr>
          <p:txBody>
            <a:bodyPr wrap="square" rtlCol="0">
              <a:spAutoFit/>
            </a:bodyPr>
            <a:lstStyle/>
            <a:p>
              <a:pPr algn="ctr"/>
              <a:r>
                <a:rPr lang="en-US" sz="2400" b="1">
                  <a:solidFill>
                    <a:schemeClr val="bg1"/>
                  </a:solidFill>
                  <a:latin typeface="Arial" pitchFamily="34" charset="0"/>
                  <a:cs typeface="Arial" pitchFamily="34" charset="0"/>
                </a:rPr>
                <a:t>John </a:t>
              </a:r>
              <a:r>
                <a:rPr lang="en-US" sz="2400" b="1" smtClean="0">
                  <a:solidFill>
                    <a:schemeClr val="bg1"/>
                  </a:solidFill>
                  <a:latin typeface="Arial" pitchFamily="34" charset="0"/>
                  <a:cs typeface="Arial" pitchFamily="34" charset="0"/>
                </a:rPr>
                <a:t>1:9-13</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8" name="Rectangle 7"/>
          <p:cNvSpPr/>
          <p:nvPr/>
        </p:nvSpPr>
        <p:spPr>
          <a:xfrm>
            <a:off x="0" y="0"/>
            <a:ext cx="9144000" cy="5143500"/>
          </a:xfrm>
          <a:prstGeom prst="rect">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9" name="Oval 8"/>
          <p:cNvSpPr/>
          <p:nvPr/>
        </p:nvSpPr>
        <p:spPr>
          <a:xfrm>
            <a:off x="179512" y="195486"/>
            <a:ext cx="8856984" cy="460851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0" name="TextBox 9"/>
          <p:cNvSpPr txBox="1"/>
          <p:nvPr/>
        </p:nvSpPr>
        <p:spPr>
          <a:xfrm>
            <a:off x="1452447" y="606916"/>
            <a:ext cx="6311115" cy="3785652"/>
          </a:xfrm>
          <a:prstGeom prst="rect">
            <a:avLst/>
          </a:prstGeom>
          <a:noFill/>
        </p:spPr>
        <p:txBody>
          <a:bodyPr wrap="square" rtlCol="0">
            <a:spAutoFit/>
          </a:bodyPr>
          <a:lstStyle/>
          <a:p>
            <a:pPr marL="268288" indent="-268288" algn="ctr"/>
            <a:r>
              <a:rPr lang="en-US" sz="2400" dirty="0" smtClean="0">
                <a:solidFill>
                  <a:schemeClr val="bg1"/>
                </a:solidFill>
              </a:rPr>
              <a:t>1. Paint </a:t>
            </a:r>
            <a:r>
              <a:rPr lang="en-US" sz="2400" dirty="0">
                <a:solidFill>
                  <a:schemeClr val="bg1"/>
                </a:solidFill>
              </a:rPr>
              <a:t>the picture of how we, God's family are to live our lives on the earth</a:t>
            </a:r>
            <a:endParaRPr lang="en-NZ" sz="2400" dirty="0">
              <a:solidFill>
                <a:schemeClr val="bg1"/>
              </a:solidFill>
            </a:endParaRPr>
          </a:p>
          <a:p>
            <a:pPr marL="268288" indent="-268288" algn="ctr"/>
            <a:r>
              <a:rPr lang="en-US" sz="2400" dirty="0" smtClean="0">
                <a:solidFill>
                  <a:schemeClr val="bg1"/>
                </a:solidFill>
              </a:rPr>
              <a:t>2. Look </a:t>
            </a:r>
            <a:r>
              <a:rPr lang="en-US" sz="2400" dirty="0">
                <a:solidFill>
                  <a:schemeClr val="bg1"/>
                </a:solidFill>
              </a:rPr>
              <a:t>at the attributes, qualities, values and culture that make up this family</a:t>
            </a:r>
            <a:endParaRPr lang="en-NZ" sz="2400" dirty="0">
              <a:solidFill>
                <a:schemeClr val="bg1"/>
              </a:solidFill>
            </a:endParaRPr>
          </a:p>
          <a:p>
            <a:pPr marL="268288" indent="-268288" algn="ctr"/>
            <a:r>
              <a:rPr lang="en-US" sz="2400" dirty="0" smtClean="0">
                <a:solidFill>
                  <a:schemeClr val="bg1"/>
                </a:solidFill>
              </a:rPr>
              <a:t>3. The </a:t>
            </a:r>
            <a:r>
              <a:rPr lang="en-US" sz="2400" dirty="0">
                <a:solidFill>
                  <a:schemeClr val="bg1"/>
                </a:solidFill>
              </a:rPr>
              <a:t>opposing forces that exists to stop this family being formed </a:t>
            </a:r>
            <a:endParaRPr lang="en-NZ" sz="2400" dirty="0">
              <a:solidFill>
                <a:schemeClr val="bg1"/>
              </a:solidFill>
            </a:endParaRPr>
          </a:p>
          <a:p>
            <a:pPr marL="268288" indent="-268288" algn="ctr"/>
            <a:r>
              <a:rPr lang="en-US" sz="2400" dirty="0" smtClean="0">
                <a:solidFill>
                  <a:schemeClr val="bg1"/>
                </a:solidFill>
              </a:rPr>
              <a:t>4. The </a:t>
            </a:r>
            <a:r>
              <a:rPr lang="en-US" sz="2400" dirty="0">
                <a:solidFill>
                  <a:schemeClr val="bg1"/>
                </a:solidFill>
              </a:rPr>
              <a:t>life that is released when this family is being formed on the earth </a:t>
            </a:r>
            <a:endParaRPr lang="en-NZ" sz="2400" dirty="0">
              <a:solidFill>
                <a:schemeClr val="bg1"/>
              </a:solidFill>
            </a:endParaRPr>
          </a:p>
          <a:p>
            <a:pPr marL="268288" indent="-268288" algn="ctr">
              <a:tabLst>
                <a:tab pos="625475" algn="l"/>
              </a:tabLst>
            </a:pPr>
            <a:r>
              <a:rPr lang="en-US" sz="2400" dirty="0" smtClean="0">
                <a:solidFill>
                  <a:schemeClr val="bg1"/>
                </a:solidFill>
              </a:rPr>
              <a:t>5. Look </a:t>
            </a:r>
            <a:r>
              <a:rPr lang="en-US" sz="2400" dirty="0">
                <a:solidFill>
                  <a:schemeClr val="bg1"/>
                </a:solidFill>
              </a:rPr>
              <a:t>at how this family is formed into becoming this </a:t>
            </a:r>
            <a:r>
              <a:rPr lang="en-US" sz="2400" dirty="0" smtClean="0">
                <a:solidFill>
                  <a:schemeClr val="bg1"/>
                </a:solidFill>
              </a:rPr>
              <a:t>family</a:t>
            </a:r>
            <a:r>
              <a:rPr lang="en-US" sz="2400" dirty="0">
                <a:solidFill>
                  <a:schemeClr val="bg1"/>
                </a:solidFill>
              </a:rPr>
              <a:t>.</a:t>
            </a:r>
            <a:endParaRPr lang="en-NZ" sz="2400" dirty="0">
              <a:solidFill>
                <a:schemeClr val="bg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2030342"/>
              <a:ext cx="6632059" cy="362737"/>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4:29-36</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2030342"/>
              <a:ext cx="6632059" cy="362737"/>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5:1-16</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885247"/>
              <a:ext cx="6632059" cy="652926"/>
            </a:xfrm>
            <a:prstGeom prst="rect">
              <a:avLst/>
            </a:prstGeom>
            <a:noFill/>
          </p:spPr>
          <p:txBody>
            <a:bodyPr wrap="square" rtlCol="0">
              <a:spAutoFit/>
            </a:bodyPr>
            <a:lstStyle/>
            <a:p>
              <a:pPr algn="ctr"/>
              <a:r>
                <a:rPr lang="en-US" sz="2400" dirty="0">
                  <a:solidFill>
                    <a:schemeClr val="bg1"/>
                  </a:solidFill>
                  <a:latin typeface="Arial" pitchFamily="34" charset="0"/>
                  <a:cs typeface="Arial" pitchFamily="34" charset="0"/>
                </a:rPr>
                <a:t>1st attribute of transformational family: a "people of prayer" v31</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9"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740153"/>
              <a:ext cx="6632059" cy="943116"/>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a:t>
              </a:r>
              <a:r>
                <a:rPr lang="en-US" sz="2400" b="1" dirty="0" smtClean="0">
                  <a:solidFill>
                    <a:schemeClr val="bg1"/>
                  </a:solidFill>
                  <a:latin typeface="Arial" pitchFamily="34" charset="0"/>
                  <a:cs typeface="Arial" pitchFamily="34" charset="0"/>
                </a:rPr>
                <a:t>1:14</a:t>
              </a:r>
            </a:p>
            <a:p>
              <a:pPr algn="ctr"/>
              <a:r>
                <a:rPr lang="en-US" sz="2400" dirty="0" smtClean="0">
                  <a:solidFill>
                    <a:schemeClr val="bg1"/>
                  </a:solidFill>
                  <a:latin typeface="Arial" pitchFamily="34" charset="0"/>
                  <a:cs typeface="Arial" pitchFamily="34" charset="0"/>
                </a:rPr>
                <a:t> </a:t>
              </a:r>
              <a:r>
                <a:rPr lang="en-US" sz="2400" dirty="0">
                  <a:solidFill>
                    <a:schemeClr val="bg1"/>
                  </a:solidFill>
                  <a:latin typeface="Arial" pitchFamily="34" charset="0"/>
                  <a:cs typeface="Arial" pitchFamily="34" charset="0"/>
                </a:rPr>
                <a:t>"these all with one mind were </a:t>
              </a:r>
              <a:r>
                <a:rPr lang="en-US" sz="2400" i="1" dirty="0">
                  <a:solidFill>
                    <a:schemeClr val="bg1"/>
                  </a:solidFill>
                  <a:latin typeface="Arial" pitchFamily="34" charset="0"/>
                  <a:cs typeface="Arial" pitchFamily="34" charset="0"/>
                </a:rPr>
                <a:t>continually devoting</a:t>
              </a:r>
              <a:r>
                <a:rPr lang="en-US" sz="2400" dirty="0">
                  <a:solidFill>
                    <a:schemeClr val="bg1"/>
                  </a:solidFill>
                  <a:latin typeface="Arial" pitchFamily="34" charset="0"/>
                  <a:cs typeface="Arial" pitchFamily="34" charset="0"/>
                </a:rPr>
                <a:t> themselves to </a:t>
              </a:r>
              <a:r>
                <a:rPr lang="en-US" sz="2400" b="1" dirty="0">
                  <a:solidFill>
                    <a:srgbClr val="C00000"/>
                  </a:solidFill>
                  <a:latin typeface="Arial" pitchFamily="34" charset="0"/>
                  <a:cs typeface="Arial" pitchFamily="34" charset="0"/>
                </a:rPr>
                <a:t>prayer</a:t>
              </a:r>
              <a:r>
                <a:rPr lang="en-US" sz="2400" dirty="0">
                  <a:solidFill>
                    <a:schemeClr val="bg1"/>
                  </a:solidFill>
                  <a:latin typeface="Arial" pitchFamily="34" charset="0"/>
                  <a:cs typeface="Arial" pitchFamily="34" charset="0"/>
                </a:rPr>
                <a:t>" </a:t>
              </a:r>
              <a:endParaRPr lang="en-NZ" sz="2400" dirty="0">
                <a:solidFill>
                  <a:schemeClr val="bg1"/>
                </a:solidFill>
                <a:latin typeface="Arial" pitchFamily="34" charset="0"/>
                <a:cs typeface="Arial"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etamorphosis.jpg"/>
          <p:cNvPicPr preferRelativeResize="0">
            <a:picLocks/>
          </p:cNvPicPr>
          <p:nvPr/>
        </p:nvPicPr>
        <p:blipFill>
          <a:blip r:embed="rId2" cstate="print"/>
          <a:stretch>
            <a:fillRect/>
          </a:stretch>
        </p:blipFill>
        <p:spPr>
          <a:xfrm>
            <a:off x="0" y="0"/>
            <a:ext cx="9144000" cy="5144400"/>
          </a:xfrm>
          <a:prstGeom prst="rect">
            <a:avLst/>
          </a:prstGeom>
        </p:spPr>
      </p:pic>
      <p:sp>
        <p:nvSpPr>
          <p:cNvPr id="5" name="Rectangle 4"/>
          <p:cNvSpPr/>
          <p:nvPr/>
        </p:nvSpPr>
        <p:spPr>
          <a:xfrm>
            <a:off x="0" y="0"/>
            <a:ext cx="9144000" cy="5143500"/>
          </a:xfrm>
          <a:prstGeom prst="rect">
            <a:avLst/>
          </a:prstGeom>
          <a:solidFill>
            <a:schemeClr val="bg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 name="Group 5"/>
          <p:cNvGrpSpPr/>
          <p:nvPr/>
        </p:nvGrpSpPr>
        <p:grpSpPr>
          <a:xfrm>
            <a:off x="323528" y="555526"/>
            <a:ext cx="8496944" cy="4032448"/>
            <a:chOff x="1115616" y="627534"/>
            <a:chExt cx="7560840" cy="3168352"/>
          </a:xfrm>
        </p:grpSpPr>
        <p:sp>
          <p:nvSpPr>
            <p:cNvPr id="10" name="Oval 9"/>
            <p:cNvSpPr/>
            <p:nvPr/>
          </p:nvSpPr>
          <p:spPr>
            <a:xfrm>
              <a:off x="1115616" y="627534"/>
              <a:ext cx="7560840" cy="3168352"/>
            </a:xfrm>
            <a:prstGeom prst="ellipse">
              <a:avLst/>
            </a:prstGeom>
            <a:solidFill>
              <a:srgbClr val="636467">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1" name="TextBox 10"/>
            <p:cNvSpPr txBox="1"/>
            <p:nvPr/>
          </p:nvSpPr>
          <p:spPr>
            <a:xfrm>
              <a:off x="1580007" y="1595058"/>
              <a:ext cx="6632059" cy="1233304"/>
            </a:xfrm>
            <a:prstGeom prst="rect">
              <a:avLst/>
            </a:prstGeom>
            <a:noFill/>
          </p:spPr>
          <p:txBody>
            <a:bodyPr wrap="square" rtlCol="0">
              <a:spAutoFit/>
            </a:bodyPr>
            <a:lstStyle/>
            <a:p>
              <a:pPr algn="ctr"/>
              <a:r>
                <a:rPr lang="en-US" sz="2400" b="1" dirty="0">
                  <a:solidFill>
                    <a:schemeClr val="bg1"/>
                  </a:solidFill>
                  <a:latin typeface="Arial" pitchFamily="34" charset="0"/>
                  <a:cs typeface="Arial" pitchFamily="34" charset="0"/>
                </a:rPr>
                <a:t>Acts 2:42 </a:t>
              </a:r>
              <a:endParaRPr lang="en-US" sz="2400" b="1" dirty="0" smtClean="0">
                <a:solidFill>
                  <a:schemeClr val="bg1"/>
                </a:solidFill>
                <a:latin typeface="Arial" pitchFamily="34" charset="0"/>
                <a:cs typeface="Arial" pitchFamily="34" charset="0"/>
              </a:endParaRPr>
            </a:p>
            <a:p>
              <a:pPr algn="ctr"/>
              <a:r>
                <a:rPr lang="en-US" sz="2400" dirty="0" smtClean="0">
                  <a:solidFill>
                    <a:schemeClr val="bg1"/>
                  </a:solidFill>
                  <a:latin typeface="Arial" pitchFamily="34" charset="0"/>
                  <a:cs typeface="Arial" pitchFamily="34" charset="0"/>
                </a:rPr>
                <a:t>"</a:t>
              </a:r>
              <a:r>
                <a:rPr lang="en-US" sz="2400" dirty="0">
                  <a:solidFill>
                    <a:schemeClr val="bg1"/>
                  </a:solidFill>
                  <a:latin typeface="Arial" pitchFamily="34" charset="0"/>
                  <a:cs typeface="Arial" pitchFamily="34" charset="0"/>
                </a:rPr>
                <a:t>they were </a:t>
              </a:r>
              <a:r>
                <a:rPr lang="en-US" sz="2400" i="1" dirty="0">
                  <a:solidFill>
                    <a:schemeClr val="bg1"/>
                  </a:solidFill>
                  <a:latin typeface="Arial" pitchFamily="34" charset="0"/>
                  <a:cs typeface="Arial" pitchFamily="34" charset="0"/>
                </a:rPr>
                <a:t>continually devoting</a:t>
              </a:r>
              <a:r>
                <a:rPr lang="en-US" sz="2400" dirty="0">
                  <a:solidFill>
                    <a:schemeClr val="bg1"/>
                  </a:solidFill>
                  <a:latin typeface="Arial" pitchFamily="34" charset="0"/>
                  <a:cs typeface="Arial" pitchFamily="34" charset="0"/>
                </a:rPr>
                <a:t> themselves to the apostles teaching and to fellowship, to the breaking of bread and to </a:t>
              </a:r>
              <a:r>
                <a:rPr lang="en-US" sz="2400" b="1" dirty="0">
                  <a:solidFill>
                    <a:srgbClr val="C00000"/>
                  </a:solidFill>
                  <a:latin typeface="Arial" pitchFamily="34" charset="0"/>
                  <a:cs typeface="Arial" pitchFamily="34" charset="0"/>
                </a:rPr>
                <a:t>prayer</a:t>
              </a:r>
              <a:r>
                <a:rPr lang="en-US" sz="2400" dirty="0">
                  <a:solidFill>
                    <a:schemeClr val="bg1"/>
                  </a:solidFill>
                  <a:latin typeface="Arial" pitchFamily="34" charset="0"/>
                  <a:cs typeface="Arial" pitchFamily="34" charset="0"/>
                </a:rPr>
                <a:t>"</a:t>
              </a:r>
              <a:endParaRPr lang="en-NZ" sz="2400" dirty="0">
                <a:solidFill>
                  <a:schemeClr val="bg1"/>
                </a:solidFill>
                <a:latin typeface="Arial" pitchFamily="34" charset="0"/>
                <a:cs typeface="Arial" pitchFamily="34" charset="0"/>
              </a:endParaRP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516</Words>
  <Application>Microsoft Office PowerPoint</Application>
  <PresentationFormat>On-screen Show (16:9)</PresentationFormat>
  <Paragraphs>34</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Rochelle Goring</dc:creator>
  <cp:lastModifiedBy>Rochelle Goring</cp:lastModifiedBy>
  <cp:revision>17</cp:revision>
  <dcterms:created xsi:type="dcterms:W3CDTF">2016-06-17T02:47:38Z</dcterms:created>
  <dcterms:modified xsi:type="dcterms:W3CDTF">2016-06-20T01:26:31Z</dcterms:modified>
</cp:coreProperties>
</file>