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822" y="-7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76EED0D-0307-43A4-9545-1D2ED3BB1292}" type="datetimeFigureOut">
              <a:rPr lang="en-NZ" smtClean="0"/>
              <a:t>21/03/2016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76EED0D-0307-43A4-9545-1D2ED3BB1292}" type="datetimeFigureOut">
              <a:rPr lang="en-NZ" smtClean="0"/>
              <a:t>21/03/2016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76EED0D-0307-43A4-9545-1D2ED3BB1292}" type="datetimeFigureOut">
              <a:rPr lang="en-NZ" smtClean="0"/>
              <a:t>21/03/2016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76EED0D-0307-43A4-9545-1D2ED3BB1292}" type="datetimeFigureOut">
              <a:rPr lang="en-NZ" smtClean="0"/>
              <a:t>21/03/2016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6EED0D-0307-43A4-9545-1D2ED3BB1292}" type="datetimeFigureOut">
              <a:rPr lang="en-NZ" smtClean="0"/>
              <a:t>21/03/2016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76EED0D-0307-43A4-9545-1D2ED3BB1292}" type="datetimeFigureOut">
              <a:rPr lang="en-NZ" smtClean="0"/>
              <a:t>21/03/2016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76EED0D-0307-43A4-9545-1D2ED3BB1292}" type="datetimeFigureOut">
              <a:rPr lang="en-NZ" smtClean="0"/>
              <a:t>21/03/2016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76EED0D-0307-43A4-9545-1D2ED3BB1292}" type="datetimeFigureOut">
              <a:rPr lang="en-NZ" smtClean="0"/>
              <a:t>21/03/2016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EED0D-0307-43A4-9545-1D2ED3BB1292}" type="datetimeFigureOut">
              <a:rPr lang="en-NZ" smtClean="0"/>
              <a:t>21/03/2016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EED0D-0307-43A4-9545-1D2ED3BB1292}" type="datetimeFigureOut">
              <a:rPr lang="en-NZ" smtClean="0"/>
              <a:t>21/03/2016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6EED0D-0307-43A4-9545-1D2ED3BB1292}" type="datetimeFigureOut">
              <a:rPr lang="en-NZ" smtClean="0"/>
              <a:t>21/03/2016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184CDDB-BD9D-4BE8-AB7E-3DD72C198174}"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76EED0D-0307-43A4-9545-1D2ED3BB1292}" type="datetimeFigureOut">
              <a:rPr lang="en-NZ" smtClean="0"/>
              <a:t>21/03/2016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184CDDB-BD9D-4BE8-AB7E-3DD72C198174}"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611560" y="2017752"/>
            <a:ext cx="7920880" cy="1107996"/>
          </a:xfrm>
          <a:prstGeom prst="rect">
            <a:avLst/>
          </a:prstGeom>
          <a:noFill/>
        </p:spPr>
        <p:txBody>
          <a:bodyPr wrap="square" rtlCol="0">
            <a:spAutoFit/>
          </a:bodyPr>
          <a:lstStyle/>
          <a:p>
            <a:r>
              <a:rPr lang="en-NZ" sz="6600" b="1" dirty="0" smtClean="0">
                <a:cs typeface="Arial" pitchFamily="34" charset="0"/>
              </a:rPr>
              <a:t>Love that sets us Free</a:t>
            </a:r>
            <a:endParaRPr lang="en-NZ" sz="6600" b="1" dirty="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1835696" y="2094697"/>
            <a:ext cx="5472608" cy="954107"/>
          </a:xfrm>
          <a:prstGeom prst="rect">
            <a:avLst/>
          </a:prstGeom>
          <a:noFill/>
        </p:spPr>
        <p:txBody>
          <a:bodyPr wrap="square" rtlCol="0">
            <a:spAutoFit/>
          </a:bodyPr>
          <a:lstStyle/>
          <a:p>
            <a:pPr algn="ctr"/>
            <a:r>
              <a:rPr lang="en-US" sz="2800" dirty="0"/>
              <a:t>Repentance vs. Defensiveness </a:t>
            </a:r>
            <a:endParaRPr lang="en-US" sz="2800" dirty="0" smtClean="0"/>
          </a:p>
          <a:p>
            <a:pPr algn="ctr"/>
            <a:r>
              <a:rPr lang="en-US" sz="2800" dirty="0" smtClean="0"/>
              <a:t>by </a:t>
            </a:r>
            <a:r>
              <a:rPr lang="en-US" sz="2800" b="1" dirty="0"/>
              <a:t>Gavin </a:t>
            </a:r>
            <a:r>
              <a:rPr lang="en-US" sz="2800" b="1" dirty="0" err="1"/>
              <a:t>Ortlund</a:t>
            </a:r>
            <a:endParaRPr lang="en-NZ"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51520" y="1663809"/>
            <a:ext cx="8640960" cy="1815882"/>
          </a:xfrm>
          <a:prstGeom prst="rect">
            <a:avLst/>
          </a:prstGeom>
          <a:noFill/>
        </p:spPr>
        <p:txBody>
          <a:bodyPr wrap="square" rtlCol="0">
            <a:spAutoFit/>
          </a:bodyPr>
          <a:lstStyle/>
          <a:p>
            <a:r>
              <a:rPr lang="en-NZ" sz="2800" dirty="0"/>
              <a:t>A defensive heart says, “But look at what I did right!” (</a:t>
            </a:r>
            <a:r>
              <a:rPr lang="en-NZ" sz="2800" b="1" dirty="0"/>
              <a:t>diversion</a:t>
            </a:r>
            <a:r>
              <a:rPr lang="en-NZ" sz="2800" dirty="0"/>
              <a:t>). </a:t>
            </a:r>
            <a:endParaRPr lang="en-NZ" sz="2800" dirty="0" smtClean="0"/>
          </a:p>
          <a:p>
            <a:r>
              <a:rPr lang="en-NZ" sz="2800" dirty="0" smtClean="0"/>
              <a:t>A </a:t>
            </a:r>
            <a:r>
              <a:rPr lang="en-NZ" sz="2800" dirty="0"/>
              <a:t>repentant heart says, “Here specifically is what I did wrong” (</a:t>
            </a:r>
            <a:r>
              <a:rPr lang="en-NZ" sz="2800" b="1" dirty="0"/>
              <a:t>honesty</a:t>
            </a:r>
            <a:r>
              <a:rPr lang="en-NZ" sz="2800"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179512" y="1663809"/>
            <a:ext cx="8784976" cy="1815882"/>
          </a:xfrm>
          <a:prstGeom prst="rect">
            <a:avLst/>
          </a:prstGeom>
          <a:noFill/>
        </p:spPr>
        <p:txBody>
          <a:bodyPr wrap="square" rtlCol="0">
            <a:spAutoFit/>
          </a:bodyPr>
          <a:lstStyle/>
          <a:p>
            <a:r>
              <a:rPr lang="en-NZ" sz="2800" dirty="0"/>
              <a:t>A defensive heart says, “But look at what was done to me!” (</a:t>
            </a:r>
            <a:r>
              <a:rPr lang="en-NZ" sz="2800" b="1" dirty="0"/>
              <a:t>distraction</a:t>
            </a:r>
            <a:r>
              <a:rPr lang="en-NZ" sz="2800" dirty="0"/>
              <a:t>). </a:t>
            </a:r>
            <a:endParaRPr lang="en-NZ" sz="2800" dirty="0" smtClean="0"/>
          </a:p>
          <a:p>
            <a:r>
              <a:rPr lang="en-NZ" sz="2800" dirty="0" smtClean="0"/>
              <a:t>A</a:t>
            </a:r>
            <a:r>
              <a:rPr lang="en-NZ" sz="2800" dirty="0"/>
              <a:t> repentant heart says, “Here is how I contributed to the conflict” (</a:t>
            </a:r>
            <a:r>
              <a:rPr lang="en-NZ" sz="2800" b="1" dirty="0"/>
              <a:t>ownership</a:t>
            </a:r>
            <a:r>
              <a:rPr lang="en-NZ" sz="2800" dirty="0"/>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15516" y="2094697"/>
            <a:ext cx="8712968" cy="954107"/>
          </a:xfrm>
          <a:prstGeom prst="rect">
            <a:avLst/>
          </a:prstGeom>
          <a:noFill/>
        </p:spPr>
        <p:txBody>
          <a:bodyPr wrap="square" rtlCol="0">
            <a:spAutoFit/>
          </a:bodyPr>
          <a:lstStyle/>
          <a:p>
            <a:r>
              <a:rPr lang="en-NZ" sz="2800" dirty="0"/>
              <a:t>A defensive heart says, “It wasn’t that bad” (</a:t>
            </a:r>
            <a:r>
              <a:rPr lang="en-NZ" sz="2800" b="1" dirty="0"/>
              <a:t>downplaying</a:t>
            </a:r>
            <a:r>
              <a:rPr lang="en-NZ" sz="2800" dirty="0"/>
              <a:t>). </a:t>
            </a:r>
            <a:endParaRPr lang="en-NZ" sz="2800" dirty="0" smtClean="0"/>
          </a:p>
          <a:p>
            <a:r>
              <a:rPr lang="en-NZ" sz="2800" dirty="0" smtClean="0"/>
              <a:t>A</a:t>
            </a:r>
            <a:r>
              <a:rPr lang="en-NZ" sz="2800" dirty="0"/>
              <a:t> repentant heart says, “It </a:t>
            </a:r>
            <a:r>
              <a:rPr lang="en-NZ" sz="2800" i="1" dirty="0"/>
              <a:t>was</a:t>
            </a:r>
            <a:r>
              <a:rPr lang="en-NZ" sz="2800" dirty="0"/>
              <a:t> a big deal” (</a:t>
            </a:r>
            <a:r>
              <a:rPr lang="en-NZ" sz="2800" b="1" dirty="0"/>
              <a:t>admission</a:t>
            </a:r>
            <a:r>
              <a:rPr lang="en-NZ" sz="2800"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503548" y="1879253"/>
            <a:ext cx="8136904" cy="1384995"/>
          </a:xfrm>
          <a:prstGeom prst="rect">
            <a:avLst/>
          </a:prstGeom>
          <a:noFill/>
        </p:spPr>
        <p:txBody>
          <a:bodyPr wrap="square" rtlCol="0">
            <a:spAutoFit/>
          </a:bodyPr>
          <a:lstStyle/>
          <a:p>
            <a:r>
              <a:rPr lang="en-NZ" sz="2800" dirty="0"/>
              <a:t>A heart of repentance is something I have to work at – like finally learning to relax a muscle we’ve always kept tight.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611560" y="1879253"/>
            <a:ext cx="7920880" cy="1384995"/>
          </a:xfrm>
          <a:prstGeom prst="rect">
            <a:avLst/>
          </a:prstGeom>
          <a:noFill/>
        </p:spPr>
        <p:txBody>
          <a:bodyPr wrap="square" rtlCol="0">
            <a:spAutoFit/>
          </a:bodyPr>
          <a:lstStyle/>
          <a:p>
            <a:pPr algn="ctr"/>
            <a:r>
              <a:rPr lang="en-US" sz="2800" dirty="0"/>
              <a:t>“Why do My people draw away from Me when I draw near?” </a:t>
            </a:r>
            <a:endParaRPr lang="en-US" sz="2800" dirty="0" smtClean="0"/>
          </a:p>
          <a:p>
            <a:pPr algn="ctr"/>
            <a:r>
              <a:rPr lang="en-US" sz="2800" dirty="0" smtClean="0"/>
              <a:t>“</a:t>
            </a:r>
            <a:r>
              <a:rPr lang="en-US" sz="2800" dirty="0"/>
              <a:t>I’ve been drawing near.”</a:t>
            </a:r>
            <a:endParaRPr lang="en-NZ"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843808" y="2310140"/>
            <a:ext cx="3456384" cy="523220"/>
          </a:xfrm>
          <a:prstGeom prst="rect">
            <a:avLst/>
          </a:prstGeom>
          <a:noFill/>
        </p:spPr>
        <p:txBody>
          <a:bodyPr wrap="square" rtlCol="0">
            <a:spAutoFit/>
          </a:bodyPr>
          <a:lstStyle/>
          <a:p>
            <a:r>
              <a:rPr lang="en-NZ" sz="2800" b="1" dirty="0"/>
              <a:t>He wants to know </a:t>
            </a:r>
            <a:r>
              <a:rPr lang="en-NZ" sz="2800" b="1" dirty="0" smtClean="0"/>
              <a:t>us!</a:t>
            </a:r>
            <a:endParaRPr lang="en-NZ" sz="28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87524" y="802035"/>
            <a:ext cx="8568952" cy="3539430"/>
          </a:xfrm>
          <a:prstGeom prst="rect">
            <a:avLst/>
          </a:prstGeom>
          <a:noFill/>
        </p:spPr>
        <p:txBody>
          <a:bodyPr wrap="square" rtlCol="0">
            <a:spAutoFit/>
          </a:bodyPr>
          <a:lstStyle/>
          <a:p>
            <a:pPr algn="ctr"/>
            <a:r>
              <a:rPr lang="en-NZ" sz="2800" dirty="0"/>
              <a:t>I saw Him stripping us ( but the picture was of a groom tenderly undressing his new bride) - He wants to truly "know" us and we keep covering ourselves with things that have been "learned" from mans misconception and religion. It's like our version of peace, joy and righteousness He is peeling off us so that in our nakedness and vulnerability we can truly know Him and be known.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51520" y="2002364"/>
            <a:ext cx="8640960" cy="1138773"/>
          </a:xfrm>
          <a:prstGeom prst="rect">
            <a:avLst/>
          </a:prstGeom>
          <a:noFill/>
        </p:spPr>
        <p:txBody>
          <a:bodyPr wrap="square" rtlCol="0">
            <a:spAutoFit/>
          </a:bodyPr>
          <a:lstStyle/>
          <a:p>
            <a:pPr algn="ctr"/>
            <a:r>
              <a:rPr lang="en-US" sz="3200" dirty="0"/>
              <a:t>Some different responses and </a:t>
            </a:r>
            <a:r>
              <a:rPr lang="en-US" sz="3200" dirty="0" smtClean="0"/>
              <a:t>attitudes from:</a:t>
            </a:r>
            <a:endParaRPr lang="en-NZ" sz="3200" dirty="0"/>
          </a:p>
          <a:p>
            <a:pPr algn="ctr"/>
            <a:r>
              <a:rPr lang="en-NZ" sz="3600" b="1" dirty="0" smtClean="0">
                <a:latin typeface="Arial" pitchFamily="34" charset="0"/>
                <a:cs typeface="Arial" pitchFamily="34" charset="0"/>
              </a:rPr>
              <a:t>Luke 7</a:t>
            </a:r>
            <a:endParaRPr lang="en-NZ" sz="3600" b="1"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359532" y="1817698"/>
            <a:ext cx="8424936" cy="1508105"/>
          </a:xfrm>
          <a:prstGeom prst="rect">
            <a:avLst/>
          </a:prstGeom>
          <a:noFill/>
        </p:spPr>
        <p:txBody>
          <a:bodyPr wrap="square" rtlCol="0">
            <a:spAutoFit/>
          </a:bodyPr>
          <a:lstStyle/>
          <a:p>
            <a:pPr algn="ctr"/>
            <a:r>
              <a:rPr lang="en-US" sz="3600" b="1" dirty="0"/>
              <a:t>Luke 7:1-10 </a:t>
            </a:r>
            <a:endParaRPr lang="en-US" sz="3600" b="1" dirty="0" smtClean="0"/>
          </a:p>
          <a:p>
            <a:pPr algn="ctr"/>
            <a:r>
              <a:rPr lang="en-US" sz="2800" dirty="0" smtClean="0"/>
              <a:t>The </a:t>
            </a:r>
            <a:r>
              <a:rPr lang="en-US" sz="2800" dirty="0"/>
              <a:t>centurion seeking healing for his slave. </a:t>
            </a:r>
            <a:r>
              <a:rPr lang="en-US" sz="2800" b="1" dirty="0"/>
              <a:t>Humility and Faith</a:t>
            </a:r>
            <a:endParaRPr lang="en-NZ"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87524" y="1509921"/>
            <a:ext cx="8568952" cy="2123658"/>
          </a:xfrm>
          <a:prstGeom prst="rect">
            <a:avLst/>
          </a:prstGeom>
          <a:noFill/>
        </p:spPr>
        <p:txBody>
          <a:bodyPr wrap="square" rtlCol="0">
            <a:spAutoFit/>
          </a:bodyPr>
          <a:lstStyle/>
          <a:p>
            <a:pPr algn="ctr"/>
            <a:r>
              <a:rPr lang="en-US" sz="3600" b="1" dirty="0"/>
              <a:t>Luke 7:28-29 </a:t>
            </a:r>
            <a:endParaRPr lang="en-US" sz="3600" b="1" dirty="0" smtClean="0"/>
          </a:p>
          <a:p>
            <a:pPr algn="ctr"/>
            <a:r>
              <a:rPr lang="en-US" sz="3200" dirty="0" smtClean="0"/>
              <a:t>The </a:t>
            </a:r>
            <a:r>
              <a:rPr lang="en-US" sz="3200" dirty="0"/>
              <a:t>people and the tax collectors, </a:t>
            </a:r>
            <a:r>
              <a:rPr lang="en-US" sz="3200" b="1" dirty="0"/>
              <a:t>acknowledging God’s justice</a:t>
            </a:r>
            <a:r>
              <a:rPr lang="en-US" sz="3200" dirty="0"/>
              <a:t> because they had received John’s Baptism of </a:t>
            </a:r>
            <a:r>
              <a:rPr lang="en-US" sz="3200" dirty="0" smtClean="0"/>
              <a:t>Repentance</a:t>
            </a:r>
            <a:endParaRPr lang="en-NZ"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179512" y="955923"/>
            <a:ext cx="8784976" cy="3231654"/>
          </a:xfrm>
          <a:prstGeom prst="rect">
            <a:avLst/>
          </a:prstGeom>
          <a:noFill/>
        </p:spPr>
        <p:txBody>
          <a:bodyPr wrap="square" rtlCol="0">
            <a:spAutoFit/>
          </a:bodyPr>
          <a:lstStyle/>
          <a:p>
            <a:pPr algn="ctr"/>
            <a:r>
              <a:rPr lang="en-US" sz="3600" b="1" dirty="0"/>
              <a:t>Luke 7:30 </a:t>
            </a:r>
            <a:endParaRPr lang="en-US" sz="3600" b="1" dirty="0" smtClean="0"/>
          </a:p>
          <a:p>
            <a:pPr algn="ctr"/>
            <a:r>
              <a:rPr lang="en-US" sz="2800" dirty="0" smtClean="0"/>
              <a:t>The </a:t>
            </a:r>
            <a:r>
              <a:rPr lang="en-US" sz="2800" dirty="0"/>
              <a:t>Pharisees and lawyers, </a:t>
            </a:r>
            <a:r>
              <a:rPr lang="en-US" sz="2800" b="1" dirty="0"/>
              <a:t>rejected God’s purpose for themselves,</a:t>
            </a:r>
            <a:r>
              <a:rPr lang="en-US" sz="2800" dirty="0"/>
              <a:t> because they had not received John’s Baptism of Repentance</a:t>
            </a:r>
            <a:endParaRPr lang="en-NZ" sz="2800" dirty="0"/>
          </a:p>
          <a:p>
            <a:pPr algn="ctr"/>
            <a:r>
              <a:rPr lang="en-US" sz="2800" dirty="0"/>
              <a:t>Jesus exposes their heart of wanting to call the shots, be in control, having rigid ideas that must be conformed to, judging by external things but not taking note of the fruit.</a:t>
            </a:r>
            <a:endParaRPr lang="en-NZ"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251520" y="1817698"/>
            <a:ext cx="8640960" cy="1508105"/>
          </a:xfrm>
          <a:prstGeom prst="rect">
            <a:avLst/>
          </a:prstGeom>
          <a:noFill/>
        </p:spPr>
        <p:txBody>
          <a:bodyPr wrap="square" rtlCol="0">
            <a:spAutoFit/>
          </a:bodyPr>
          <a:lstStyle/>
          <a:p>
            <a:pPr algn="ctr"/>
            <a:r>
              <a:rPr lang="en-US" sz="3600" b="1" dirty="0"/>
              <a:t>Luke 7:36-50 </a:t>
            </a:r>
            <a:endParaRPr lang="en-US" sz="3600" b="1" dirty="0" smtClean="0"/>
          </a:p>
          <a:p>
            <a:pPr algn="ctr"/>
            <a:r>
              <a:rPr lang="en-US" sz="2800" dirty="0" smtClean="0"/>
              <a:t>Simon </a:t>
            </a:r>
            <a:r>
              <a:rPr lang="en-US" sz="2800" dirty="0"/>
              <a:t>the Pharisee true heart and </a:t>
            </a:r>
            <a:r>
              <a:rPr lang="en-US" sz="2800" b="1" dirty="0"/>
              <a:t>lack of love</a:t>
            </a:r>
            <a:r>
              <a:rPr lang="en-US" sz="2800" dirty="0"/>
              <a:t> contrasted with the sinful woman whom he was criticizing</a:t>
            </a:r>
            <a:endParaRPr lang="en-NZ"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431540" y="1386810"/>
            <a:ext cx="8280920" cy="2369880"/>
          </a:xfrm>
          <a:prstGeom prst="rect">
            <a:avLst/>
          </a:prstGeom>
          <a:noFill/>
        </p:spPr>
        <p:txBody>
          <a:bodyPr wrap="square" rtlCol="0">
            <a:spAutoFit/>
          </a:bodyPr>
          <a:lstStyle/>
          <a:p>
            <a:pPr algn="ctr"/>
            <a:r>
              <a:rPr lang="en-US" sz="3600" b="1" dirty="0">
                <a:cs typeface="Arial" pitchFamily="34" charset="0"/>
              </a:rPr>
              <a:t>Luke 7:37-50 </a:t>
            </a:r>
            <a:endParaRPr lang="en-US" sz="3600" b="1" dirty="0" smtClean="0">
              <a:cs typeface="Arial" pitchFamily="34" charset="0"/>
            </a:endParaRPr>
          </a:p>
          <a:p>
            <a:pPr algn="ctr"/>
            <a:r>
              <a:rPr lang="en-US" sz="2800" dirty="0" smtClean="0">
                <a:cs typeface="Arial" pitchFamily="34" charset="0"/>
              </a:rPr>
              <a:t>The </a:t>
            </a:r>
            <a:r>
              <a:rPr lang="en-US" sz="2800" dirty="0">
                <a:cs typeface="Arial" pitchFamily="34" charset="0"/>
              </a:rPr>
              <a:t>sinful woman (probably a prostitute) who </a:t>
            </a:r>
            <a:r>
              <a:rPr lang="en-US" sz="2800" b="1" dirty="0">
                <a:cs typeface="Arial" pitchFamily="34" charset="0"/>
              </a:rPr>
              <a:t>overcome with love </a:t>
            </a:r>
            <a:r>
              <a:rPr lang="en-US" sz="2800" dirty="0">
                <a:cs typeface="Arial" pitchFamily="34" charset="0"/>
              </a:rPr>
              <a:t>for Jesus came into the midst of a hostile environment to love on Jesus with no holding back.</a:t>
            </a:r>
            <a:endParaRPr lang="en-NZ" sz="2800" dirty="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431540" y="1386810"/>
            <a:ext cx="8280920" cy="2369880"/>
          </a:xfrm>
          <a:prstGeom prst="rect">
            <a:avLst/>
          </a:prstGeom>
          <a:noFill/>
        </p:spPr>
        <p:txBody>
          <a:bodyPr wrap="square" rtlCol="0">
            <a:spAutoFit/>
          </a:bodyPr>
          <a:lstStyle/>
          <a:p>
            <a:pPr algn="ctr"/>
            <a:r>
              <a:rPr lang="en-US" sz="3600" b="1" dirty="0" smtClean="0">
                <a:cs typeface="Arial" pitchFamily="34" charset="0"/>
              </a:rPr>
              <a:t>Gen </a:t>
            </a:r>
            <a:r>
              <a:rPr lang="en-US" sz="3600" b="1" dirty="0">
                <a:cs typeface="Arial" pitchFamily="34" charset="0"/>
              </a:rPr>
              <a:t>3:7-11 </a:t>
            </a:r>
            <a:endParaRPr lang="en-US" sz="3600" b="1" dirty="0" smtClean="0">
              <a:cs typeface="Arial" pitchFamily="34" charset="0"/>
            </a:endParaRPr>
          </a:p>
          <a:p>
            <a:pPr algn="ctr"/>
            <a:r>
              <a:rPr lang="en-US" sz="2800" dirty="0" smtClean="0">
                <a:cs typeface="Arial" pitchFamily="34" charset="0"/>
              </a:rPr>
              <a:t>The </a:t>
            </a:r>
            <a:r>
              <a:rPr lang="en-US" sz="2800" dirty="0">
                <a:cs typeface="Arial" pitchFamily="34" charset="0"/>
              </a:rPr>
              <a:t>fall caused such a break in our relationship with God, that inherent in man is the fear of exposure to the deepest level – God longs for us to letting Him see our innermost parts, and allowing Him access</a:t>
            </a:r>
            <a:r>
              <a:rPr lang="en-US" sz="2800" dirty="0" smtClean="0">
                <a:cs typeface="Arial" pitchFamily="34" charset="0"/>
              </a:rPr>
              <a:t>.</a:t>
            </a:r>
            <a:endParaRPr lang="en-NZ" sz="2800" dirty="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d-Heart-On-Wood-Floor.jpg"/>
          <p:cNvPicPr>
            <a:picLocks/>
          </p:cNvPicPr>
          <p:nvPr/>
        </p:nvPicPr>
        <p:blipFill>
          <a:blip r:embed="rId2" cstate="print">
            <a:lum contrast="-28000"/>
          </a:blip>
          <a:stretch>
            <a:fillRect/>
          </a:stretch>
        </p:blipFill>
        <p:spPr>
          <a:xfrm>
            <a:off x="0" y="0"/>
            <a:ext cx="9144000" cy="5144400"/>
          </a:xfrm>
          <a:prstGeom prst="rect">
            <a:avLst/>
          </a:prstGeom>
        </p:spPr>
      </p:pic>
      <p:sp>
        <p:nvSpPr>
          <p:cNvPr id="6" name="Rectangle 5"/>
          <p:cNvSpPr/>
          <p:nvPr/>
        </p:nvSpPr>
        <p:spPr>
          <a:xfrm>
            <a:off x="0" y="0"/>
            <a:ext cx="9144000" cy="5143500"/>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TextBox 4"/>
          <p:cNvSpPr txBox="1"/>
          <p:nvPr/>
        </p:nvSpPr>
        <p:spPr>
          <a:xfrm>
            <a:off x="1835696" y="2094697"/>
            <a:ext cx="5472608" cy="954107"/>
          </a:xfrm>
          <a:prstGeom prst="rect">
            <a:avLst/>
          </a:prstGeom>
          <a:noFill/>
        </p:spPr>
        <p:txBody>
          <a:bodyPr wrap="square" rtlCol="0">
            <a:spAutoFit/>
          </a:bodyPr>
          <a:lstStyle/>
          <a:p>
            <a:pPr algn="ctr"/>
            <a:r>
              <a:rPr lang="en-US" sz="2800" dirty="0"/>
              <a:t>God’s love has come to restore back to open hearted freedom.</a:t>
            </a:r>
            <a:endParaRPr lang="en-NZ"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389</Words>
  <Application>Microsoft Office PowerPoint</Application>
  <PresentationFormat>On-screen Show (16:9)</PresentationFormat>
  <Paragraphs>30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Rochelle Goring</dc:creator>
  <cp:lastModifiedBy>Rochelle Goring</cp:lastModifiedBy>
  <cp:revision>5</cp:revision>
  <dcterms:created xsi:type="dcterms:W3CDTF">2016-03-21T03:05:06Z</dcterms:created>
  <dcterms:modified xsi:type="dcterms:W3CDTF">2016-03-21T03:47:00Z</dcterms:modified>
</cp:coreProperties>
</file>